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37"/>
  </p:notesMasterIdLst>
  <p:handoutMasterIdLst>
    <p:handoutMasterId r:id="rId38"/>
  </p:handoutMasterIdLst>
  <p:sldIdLst>
    <p:sldId id="439" r:id="rId2"/>
    <p:sldId id="442" r:id="rId3"/>
    <p:sldId id="459" r:id="rId4"/>
    <p:sldId id="460" r:id="rId5"/>
    <p:sldId id="461" r:id="rId6"/>
    <p:sldId id="463" r:id="rId7"/>
    <p:sldId id="447" r:id="rId8"/>
    <p:sldId id="446" r:id="rId9"/>
    <p:sldId id="448" r:id="rId10"/>
    <p:sldId id="449" r:id="rId11"/>
    <p:sldId id="451" r:id="rId12"/>
    <p:sldId id="452" r:id="rId13"/>
    <p:sldId id="453" r:id="rId14"/>
    <p:sldId id="454" r:id="rId15"/>
    <p:sldId id="455" r:id="rId16"/>
    <p:sldId id="456" r:id="rId17"/>
    <p:sldId id="458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72" r:id="rId27"/>
    <p:sldId id="474" r:id="rId28"/>
    <p:sldId id="473" r:id="rId29"/>
    <p:sldId id="475" r:id="rId30"/>
    <p:sldId id="476" r:id="rId31"/>
    <p:sldId id="482" r:id="rId32"/>
    <p:sldId id="477" r:id="rId33"/>
    <p:sldId id="478" r:id="rId34"/>
    <p:sldId id="480" r:id="rId35"/>
    <p:sldId id="481" r:id="rId36"/>
  </p:sldIdLst>
  <p:sldSz cx="9144000" cy="5715000" type="screen16x1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9B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718" autoAdjust="0"/>
  </p:normalViewPr>
  <p:slideViewPr>
    <p:cSldViewPr>
      <p:cViewPr varScale="1">
        <p:scale>
          <a:sx n="119" d="100"/>
          <a:sy n="119" d="100"/>
        </p:scale>
        <p:origin x="1692" y="9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16776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4C269C3-C25E-41E8-815A-55A10694EC72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0T07:23:51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0T07:23:58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DE0290A-1521-4E2C-B981-7952210E2E19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4188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8763000" cy="4953000"/>
            <a:chOff x="0" y="0"/>
            <a:chExt cx="5520" cy="3744"/>
          </a:xfrm>
        </p:grpSpPr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17413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4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5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17417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8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741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057400" y="952500"/>
            <a:ext cx="6629400" cy="1841500"/>
          </a:xfrm>
        </p:spPr>
        <p:txBody>
          <a:bodyPr/>
          <a:lstStyle>
            <a:lvl1pPr>
              <a:defRPr sz="4000"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742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02000"/>
            <a:ext cx="6858000" cy="13335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7421" name="Rectangle 13"/>
          <p:cNvSpPr>
            <a:spLocks noGrp="1" noChangeArrowheads="1"/>
          </p:cNvSpPr>
          <p:nvPr>
            <p:ph type="dt" sz="half" idx="2"/>
          </p:nvPr>
        </p:nvSpPr>
        <p:spPr>
          <a:xfrm>
            <a:off x="912813" y="5209646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10/31/2022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17422" name="Rectangle 14"/>
          <p:cNvSpPr>
            <a:spLocks noGrp="1" noChangeArrowheads="1"/>
          </p:cNvSpPr>
          <p:nvPr>
            <p:ph type="ftr" sz="quarter" idx="3"/>
          </p:nvPr>
        </p:nvSpPr>
        <p:spPr>
          <a:xfrm>
            <a:off x="3354388" y="520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7423" name="Rectangle 1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81800" y="520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6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99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231511"/>
            <a:ext cx="2057400" cy="510248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231511"/>
            <a:ext cx="6019800" cy="51024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971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4179" y="107818"/>
            <a:ext cx="7920434" cy="817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755650" y="1057011"/>
            <a:ext cx="4027488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35539" y="1057011"/>
            <a:ext cx="4029075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36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177313"/>
            <a:ext cx="8640762" cy="4200467"/>
          </a:xfrm>
        </p:spPr>
        <p:txBody>
          <a:bodyPr>
            <a:normAutofit/>
          </a:bodyPr>
          <a:lstStyle>
            <a:lvl1pPr>
              <a:spcBef>
                <a:spcPts val="1000"/>
              </a:spcBef>
              <a:spcAft>
                <a:spcPts val="1000"/>
              </a:spcAft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6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2"/>
            <a:ext cx="7799784" cy="64558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89" y="1177313"/>
            <a:ext cx="8569325" cy="41408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998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52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1115616" y="337220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99636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20706" y="169607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972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15616" y="277247"/>
            <a:ext cx="7885053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807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83568" y="1717373"/>
            <a:ext cx="3960440" cy="360040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1733207"/>
            <a:ext cx="4163888" cy="35845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10/31/2022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83568" y="1117307"/>
            <a:ext cx="3960440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123967"/>
            <a:ext cx="4176464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1115616" y="101421"/>
            <a:ext cx="784922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158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829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10/31/2022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25589" y="1117307"/>
            <a:ext cx="1370147" cy="4200467"/>
          </a:xfrm>
          <a:prstGeom prst="rect">
            <a:avLst/>
          </a:prstGeom>
          <a:solidFill>
            <a:srgbClr val="0070C0"/>
          </a:solidFill>
          <a:ln w="50800" cap="sq" cmpd="dbl" algn="ctr">
            <a:solidFill>
              <a:srgbClr val="0070C0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833"/>
              </a:spcAft>
              <a:buNone/>
              <a:defRPr sz="1500"/>
            </a:lvl1pPr>
            <a:lvl2pPr>
              <a:buNone/>
              <a:defRPr sz="1000"/>
            </a:lvl2pPr>
            <a:lvl3pPr>
              <a:buNone/>
              <a:defRPr sz="833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117307"/>
            <a:ext cx="6696744" cy="42004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1115615" y="47637"/>
            <a:ext cx="7846477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04995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4129618" cy="1138502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717374"/>
            <a:ext cx="4129604" cy="310862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4018330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600" cap="none" baseline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732511"/>
            <a:ext cx="8569306" cy="4774163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6801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10/31/2022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5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185002"/>
            <a:ext cx="8145016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76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5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28865"/>
            <a:ext cx="7772400" cy="73310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1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19071-7C67-4759-BAA0-1140BE3F80B7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3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10/31/2022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62F4B-4395-4200-87E2-F21F0CE7D64B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5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0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0" y="0"/>
            <a:ext cx="8915400" cy="4064011"/>
            <a:chOff x="0" y="0"/>
            <a:chExt cx="5616" cy="3072"/>
          </a:xfrm>
        </p:grpSpPr>
        <p:sp>
          <p:nvSpPr>
            <p:cNvPr id="1638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4" y="749"/>
              <a:ext cx="5232" cy="115"/>
              <a:chOff x="240" y="893"/>
              <a:chExt cx="5232" cy="115"/>
            </a:xfrm>
          </p:grpSpPr>
          <p:sp>
            <p:nvSpPr>
              <p:cNvPr id="16389" name="Rectangle 5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6390" name="Line 6"/>
              <p:cNvSpPr>
                <a:spLocks noChangeShapeType="1"/>
              </p:cNvSpPr>
              <p:nvPr/>
            </p:nvSpPr>
            <p:spPr bwMode="auto">
              <a:xfrm>
                <a:off x="240" y="941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6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70134" y="231511"/>
            <a:ext cx="7945266" cy="78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06500"/>
            <a:ext cx="8229600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5400146"/>
            <a:ext cx="19812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5397500"/>
            <a:ext cx="29718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5397500"/>
            <a:ext cx="19050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>
            <a:off x="0" y="4064000"/>
            <a:ext cx="609600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sz="15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6A6BF-F902-497B-A529-A7ABF8E94B2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1000"/>
            <a:ext cx="905919" cy="708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7C1F86-F1FB-4A60-A8C3-7EC7F8C0B6C5}"/>
              </a:ext>
            </a:extLst>
          </p:cNvPr>
          <p:cNvSpPr txBox="1"/>
          <p:nvPr/>
        </p:nvSpPr>
        <p:spPr>
          <a:xfrm>
            <a:off x="228379" y="535182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36421D5-8F2D-461C-81B5-784EE23276BC}" type="slidenum">
              <a:rPr lang="ko-KR" altLang="en-US" sz="2000" u="sng" smtClean="0">
                <a:solidFill>
                  <a:schemeClr val="tx1"/>
                </a:solidFill>
                <a:latin typeface="Broadway" panose="04040905080002020502" pitchFamily="82" charset="0"/>
              </a:rPr>
              <a:pPr algn="ctr"/>
              <a:t>‹#›</a:t>
            </a:fld>
            <a:endParaRPr lang="ko-KR" altLang="en-US" sz="2000" u="sng" dirty="0">
              <a:solidFill>
                <a:schemeClr val="tx1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0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  <p:sldLayoutId id="2147483990" r:id="rId19"/>
    <p:sldLayoutId id="2147483991" r:id="rId20"/>
    <p:sldLayoutId id="2147483992" r:id="rId21"/>
    <p:sldLayoutId id="2147483993" r:id="rId2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333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5pPr>
      <a:lvl6pPr marL="380985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761970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142954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523939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285739" indent="-285739" algn="l" rtl="0" eaLnBrk="1" fontAlgn="base" latinLnBrk="1" hangingPunct="1">
        <a:spcBef>
          <a:spcPct val="20000"/>
        </a:spcBef>
        <a:spcAft>
          <a:spcPct val="0"/>
        </a:spcAft>
        <a:buClr>
          <a:srgbClr val="0000FF"/>
        </a:buClr>
        <a:buSzPct val="90000"/>
        <a:buFont typeface="Wingdings" pitchFamily="2" charset="2"/>
        <a:buChar char="n"/>
        <a:defRPr kumimoji="1" sz="2333" b="1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619100" indent="-238115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u"/>
        <a:defRPr kumimoji="1" sz="2167" b="1">
          <a:solidFill>
            <a:schemeClr val="tx1"/>
          </a:solidFill>
          <a:latin typeface="+mn-lt"/>
          <a:ea typeface="맑은 고딕" pitchFamily="50" charset="-127"/>
        </a:defRPr>
      </a:lvl2pPr>
      <a:lvl3pPr marL="952462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3399FF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맑은 고딕" pitchFamily="50" charset="-127"/>
        </a:defRPr>
      </a:lvl3pPr>
      <a:lvl4pPr marL="1333447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§"/>
        <a:defRPr kumimoji="1" sz="1833" b="1">
          <a:solidFill>
            <a:schemeClr val="tx1"/>
          </a:solidFill>
          <a:latin typeface="+mn-lt"/>
          <a:ea typeface="맑은 고딕" pitchFamily="50" charset="-127"/>
        </a:defRPr>
      </a:lvl4pPr>
      <a:lvl5pPr marL="171443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맑은 고딕" pitchFamily="50" charset="-127"/>
        </a:defRPr>
      </a:lvl5pPr>
      <a:lvl6pPr marL="209541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6pPr>
      <a:lvl7pPr marL="247640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7pPr>
      <a:lvl8pPr marL="285738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8pPr>
      <a:lvl9pPr marL="3238370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54.png"/><Relationship Id="rId4" Type="http://schemas.openxmlformats.org/officeDocument/2006/relationships/customXml" Target="../ink/ink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05</a:t>
            </a:r>
            <a:br>
              <a:rPr lang="en-US" altLang="ko-KR" b="1" dirty="0"/>
            </a:br>
            <a:r>
              <a:rPr lang="ko-KR" altLang="en-US" dirty="0"/>
              <a:t>기본 배열 연산 함수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91290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20, size=(3, 5))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data_dim0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print(data_dim0)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data_dim1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dim=1)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print(data_dim1)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data_sum0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print(data_sum0)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  <a:endParaRPr lang="en-US" altLang="ko-KR" sz="1600" b="0" dirty="0">
              <a:solidFill>
                <a:srgbClr val="0000FF"/>
              </a:solidFill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466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43EDF6-A25C-79C8-6108-694D9991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14" y="2100762"/>
            <a:ext cx="1762371" cy="523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81AFB7-534B-A3EE-6316-BF02BBCB3CDA}"/>
              </a:ext>
            </a:extLst>
          </p:cNvPr>
          <p:cNvSpPr txBox="1"/>
          <p:nvPr/>
        </p:nvSpPr>
        <p:spPr>
          <a:xfrm>
            <a:off x="1667976" y="266717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 = 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4D126-05A7-DDE9-DD9E-2432BD6741C4}"/>
              </a:ext>
            </a:extLst>
          </p:cNvPr>
          <p:cNvSpPr txBox="1"/>
          <p:nvPr/>
        </p:nvSpPr>
        <p:spPr>
          <a:xfrm>
            <a:off x="6660232" y="266717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 = 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2518D7-1F77-731D-72DD-99816B921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99" y="3217258"/>
            <a:ext cx="1762371" cy="52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509860-34FB-55AB-A5B8-A4BD8DB5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9" y="4359426"/>
            <a:ext cx="1762371" cy="1816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2C30D8-782D-9587-4FA2-EE609580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3661306"/>
            <a:ext cx="1762371" cy="5239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62FE99-FC11-C8DC-E78B-E941427CD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3661306"/>
            <a:ext cx="1047897" cy="523948"/>
          </a:xfrm>
          <a:prstGeom prst="rect">
            <a:avLst/>
          </a:prstGeom>
        </p:spPr>
      </p:pic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A32D4F03-53A9-AA3B-3918-1DD3ED54AFEC}"/>
              </a:ext>
            </a:extLst>
          </p:cNvPr>
          <p:cNvSpPr/>
          <p:nvPr/>
        </p:nvSpPr>
        <p:spPr>
          <a:xfrm>
            <a:off x="1376448" y="3224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9E67F43A-AA4B-A2A4-D94A-577398225839}"/>
              </a:ext>
            </a:extLst>
          </p:cNvPr>
          <p:cNvSpPr/>
          <p:nvPr/>
        </p:nvSpPr>
        <p:spPr>
          <a:xfrm>
            <a:off x="1629012" y="3231633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A27709CD-4234-3BEA-7F46-9EDB856B3010}"/>
              </a:ext>
            </a:extLst>
          </p:cNvPr>
          <p:cNvSpPr/>
          <p:nvPr/>
        </p:nvSpPr>
        <p:spPr>
          <a:xfrm>
            <a:off x="1935245" y="3231633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45AD5CE6-3F84-E0E6-E0D0-18D821DFB2EE}"/>
              </a:ext>
            </a:extLst>
          </p:cNvPr>
          <p:cNvSpPr/>
          <p:nvPr/>
        </p:nvSpPr>
        <p:spPr>
          <a:xfrm>
            <a:off x="2241478" y="3231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230D00B9-03DD-69A5-0B62-7FA316B9AA05}"/>
              </a:ext>
            </a:extLst>
          </p:cNvPr>
          <p:cNvSpPr/>
          <p:nvPr/>
        </p:nvSpPr>
        <p:spPr>
          <a:xfrm>
            <a:off x="2547711" y="3224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4E55D9FC-0D0B-5164-4F8E-5BB284DED009}"/>
              </a:ext>
            </a:extLst>
          </p:cNvPr>
          <p:cNvSpPr/>
          <p:nvPr/>
        </p:nvSpPr>
        <p:spPr>
          <a:xfrm rot="16200000">
            <a:off x="6580000" y="2812705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E4077E78-6C0F-8155-B8EE-40C800633668}"/>
              </a:ext>
            </a:extLst>
          </p:cNvPr>
          <p:cNvSpPr/>
          <p:nvPr/>
        </p:nvSpPr>
        <p:spPr>
          <a:xfrm rot="16200000">
            <a:off x="6577309" y="2981261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ADFC6FC3-9BD6-9CDD-7E5E-9DBD0D766D61}"/>
              </a:ext>
            </a:extLst>
          </p:cNvPr>
          <p:cNvSpPr/>
          <p:nvPr/>
        </p:nvSpPr>
        <p:spPr>
          <a:xfrm rot="16200000">
            <a:off x="6577849" y="3153047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088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dim):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global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data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print("==========================")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'{data}\n')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return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dim=dim))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20, size=(3, 5))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</p:txBody>
      </p:sp>
    </p:spTree>
    <p:extLst>
      <p:ext uri="{BB962C8B-B14F-4D97-AF65-F5344CB8AC3E}">
        <p14:creationId xmlns:p14="http://schemas.microsoft.com/office/powerpoint/2010/main" val="4126776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dim):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AF92AE-F14A-9EC7-C6F0-8C7256A19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34"/>
          <a:stretch/>
        </p:blipFill>
        <p:spPr>
          <a:xfrm>
            <a:off x="4872982" y="2209428"/>
            <a:ext cx="1656184" cy="26862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0301EC-F5D8-FFDE-076A-3EAB8321A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1921396"/>
            <a:ext cx="1455378" cy="33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89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100, 15).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(3, 5)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print("=======================")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SORT_EVERY_COLUMN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+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SORT_DESCENDING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sort5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sort6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axis=1)[:, ::-1]</a:t>
            </a:r>
          </a:p>
        </p:txBody>
      </p:sp>
    </p:spTree>
    <p:extLst>
      <p:ext uri="{BB962C8B-B14F-4D97-AF65-F5344CB8AC3E}">
        <p14:creationId xmlns:p14="http://schemas.microsoft.com/office/powerpoint/2010/main" val="3660030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40026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040026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029729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173745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9A529F-CE17-B88F-9087-B76FC811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3214144"/>
            <a:ext cx="1428949" cy="53347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87F1EFF-C9FE-11AB-B77D-23CC9E10A195}"/>
              </a:ext>
            </a:extLst>
          </p:cNvPr>
          <p:cNvSpPr/>
          <p:nvPr/>
        </p:nvSpPr>
        <p:spPr>
          <a:xfrm rot="5400000">
            <a:off x="7316950" y="2485528"/>
            <a:ext cx="287566" cy="162106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89C8B598-8BDC-68C1-E1A3-49A4D46DB253}"/>
              </a:ext>
            </a:extLst>
          </p:cNvPr>
          <p:cNvSpPr/>
          <p:nvPr/>
        </p:nvSpPr>
        <p:spPr>
          <a:xfrm rot="5400000">
            <a:off x="7316950" y="2834962"/>
            <a:ext cx="287566" cy="162106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13CBF7-0BC6-D9E6-2CF8-956D90D3874F}"/>
              </a:ext>
            </a:extLst>
          </p:cNvPr>
          <p:cNvSpPr/>
          <p:nvPr/>
        </p:nvSpPr>
        <p:spPr>
          <a:xfrm>
            <a:off x="3419872" y="5082440"/>
            <a:ext cx="4585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</a:t>
            </a:r>
          </a:p>
        </p:txBody>
      </p:sp>
    </p:spTree>
    <p:extLst>
      <p:ext uri="{BB962C8B-B14F-4D97-AF65-F5344CB8AC3E}">
        <p14:creationId xmlns:p14="http://schemas.microsoft.com/office/powerpoint/2010/main" val="352592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416671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416671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406374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550390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9C1B6F0-5579-BE7C-3D8F-CA68207FB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880" y="3361556"/>
            <a:ext cx="4339384" cy="7239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E23DC3-7469-D0A3-1175-7C5F583EB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4804742"/>
            <a:ext cx="4339384" cy="7239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F52167-32F0-4B9C-EFDD-31EF42CF9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241" y="3243375"/>
            <a:ext cx="1428949" cy="533474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C7427B0F-2FAE-6E88-5FD0-0FC59ABB9C7D}"/>
              </a:ext>
            </a:extLst>
          </p:cNvPr>
          <p:cNvSpPr/>
          <p:nvPr/>
        </p:nvSpPr>
        <p:spPr>
          <a:xfrm>
            <a:off x="2820524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471016EB-1E8D-42B4-6A8E-A599C6B91D22}"/>
              </a:ext>
            </a:extLst>
          </p:cNvPr>
          <p:cNvSpPr/>
          <p:nvPr/>
        </p:nvSpPr>
        <p:spPr>
          <a:xfrm>
            <a:off x="3287932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EB51513-CAC7-0D27-059C-E689CC4150E1}"/>
              </a:ext>
            </a:extLst>
          </p:cNvPr>
          <p:cNvSpPr/>
          <p:nvPr/>
        </p:nvSpPr>
        <p:spPr>
          <a:xfrm>
            <a:off x="3744222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E0D43C-0FBE-AB9E-AFE8-E9FEA4798D10}"/>
              </a:ext>
            </a:extLst>
          </p:cNvPr>
          <p:cNvSpPr/>
          <p:nvPr/>
        </p:nvSpPr>
        <p:spPr>
          <a:xfrm>
            <a:off x="3419872" y="5082440"/>
            <a:ext cx="4968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SORT_EVERY_COLUMN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sort5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axis=0)</a:t>
            </a:r>
          </a:p>
        </p:txBody>
      </p:sp>
    </p:spTree>
    <p:extLst>
      <p:ext uri="{BB962C8B-B14F-4D97-AF65-F5344CB8AC3E}">
        <p14:creationId xmlns:p14="http://schemas.microsoft.com/office/powerpoint/2010/main" val="200507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45536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045536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035239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179255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9A529F-CE17-B88F-9087-B76FC811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240484"/>
            <a:ext cx="1428949" cy="53347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87F1EFF-C9FE-11AB-B77D-23CC9E10A195}"/>
              </a:ext>
            </a:extLst>
          </p:cNvPr>
          <p:cNvSpPr/>
          <p:nvPr/>
        </p:nvSpPr>
        <p:spPr>
          <a:xfrm rot="16200000">
            <a:off x="1887265" y="2469865"/>
            <a:ext cx="287566" cy="17021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BE3815FC-A766-A99B-1816-1AF663C3AF52}"/>
              </a:ext>
            </a:extLst>
          </p:cNvPr>
          <p:cNvSpPr/>
          <p:nvPr/>
        </p:nvSpPr>
        <p:spPr>
          <a:xfrm rot="16200000">
            <a:off x="1887266" y="2820742"/>
            <a:ext cx="287566" cy="17021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80DE9D-3793-A23D-849E-11AD30AB463C}"/>
              </a:ext>
            </a:extLst>
          </p:cNvPr>
          <p:cNvSpPr/>
          <p:nvPr/>
        </p:nvSpPr>
        <p:spPr>
          <a:xfrm>
            <a:off x="1403648" y="5094889"/>
            <a:ext cx="6617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+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SORT_DESCENDING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sort6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axis=1)[:, ::-1]</a:t>
            </a:r>
          </a:p>
        </p:txBody>
      </p:sp>
    </p:spTree>
    <p:extLst>
      <p:ext uri="{BB962C8B-B14F-4D97-AF65-F5344CB8AC3E}">
        <p14:creationId xmlns:p14="http://schemas.microsoft.com/office/powerpoint/2010/main" val="52373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5.5.3 </a:t>
            </a:r>
            <a:r>
              <a:rPr lang="ko-KR" altLang="en-US" dirty="0"/>
              <a:t>행렬 축소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cv2</a:t>
            </a:r>
            <a:endParaRPr lang="en-US" altLang="ko-KR" sz="14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(3, 5)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3 * 5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행렬 랜덤으로 생성</a:t>
            </a:r>
            <a:endParaRPr lang="en-US" altLang="ko-KR" sz="14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(m1)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m2 = m1.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 * 1000//10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*1000</a:t>
            </a:r>
            <a:r>
              <a:rPr lang="ko-KR" altLang="en-US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하고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, 10</a:t>
            </a:r>
            <a:r>
              <a:rPr lang="ko-KR" altLang="en-US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으로 나눈 몫을 취하면 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0~100</a:t>
            </a:r>
            <a:r>
              <a:rPr lang="ko-KR" altLang="en-US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의 난수 생성</a:t>
            </a:r>
            <a:endParaRPr lang="en-US" altLang="ko-KR" sz="14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607A66-1848-BA65-15F9-EAACEC4A0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55" y="3865612"/>
            <a:ext cx="4467849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6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5.5.3 </a:t>
            </a:r>
            <a:r>
              <a:rPr lang="ko-KR" altLang="en-US" dirty="0"/>
              <a:t>행렬 축소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(3, 5)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3 * 5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행렬 랜덤으로 생성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m2 = m1.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 * 1000//10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*1000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하고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 10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으로 나눈 몫을 취하면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0~100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의 난수 생성</a:t>
            </a:r>
          </a:p>
          <a:p>
            <a:br>
              <a:rPr lang="ko-KR" altLang="en-US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dim=0,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dim=1,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dim=0,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dim=1,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"[m2] = \n {m2} \n")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"[sum] = \n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"[avg] = \n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"[max] = \n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"[min] = \n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}")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86B19B2-19CA-7821-3B50-6FCAF9329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638" y="3001216"/>
            <a:ext cx="1927820" cy="2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10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4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4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’,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)</a:t>
            </a:r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E0269E-9DFD-B5AE-7C2F-EFB7251A3BC3}"/>
              </a:ext>
            </a:extLst>
          </p:cNvPr>
          <p:cNvSpPr/>
          <p:nvPr/>
        </p:nvSpPr>
        <p:spPr>
          <a:xfrm>
            <a:off x="703548" y="3387556"/>
            <a:ext cx="84227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resize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dsize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[1]//16,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[0]//16))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1972AC-3A1E-4100-8EA5-581DE695E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260102"/>
            <a:ext cx="2681592" cy="203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5.5.3 </a:t>
            </a:r>
            <a:r>
              <a:rPr lang="ko-KR" altLang="en-US" dirty="0"/>
              <a:t>행렬 축소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(3, 5)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3 * 5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행렬 랜덤으로 생성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m2 = m1.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 * 1000//10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*1000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하고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 10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으로 나눈 몫을 취하면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0~100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의 난수 생성</a:t>
            </a:r>
          </a:p>
          <a:p>
            <a:br>
              <a:rPr lang="ko-KR" altLang="en-US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dim=0,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dim=1,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dim=0,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dim=1,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"[m2] = \n {m2} \n")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"[sum] =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reduce_sum.flatten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"[avg] =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reduce_avg.flatten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"[max] =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reduce_max.flatten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"[min] =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reduce_min.flatten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()}")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DDB378-B1B4-0201-A8F2-BA8C5AF2D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07" y="3699247"/>
            <a:ext cx="2695951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38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5.5.4 </a:t>
            </a:r>
            <a:r>
              <a:rPr lang="ko-KR" altLang="en-US" dirty="0" err="1"/>
              <a:t>행렬곱</a:t>
            </a:r>
            <a:r>
              <a:rPr lang="en-US" altLang="ko-KR" dirty="0"/>
              <a:t>(</a:t>
            </a:r>
            <a:r>
              <a:rPr lang="ko-KR" altLang="en-US" dirty="0"/>
              <a:t>내적</a:t>
            </a:r>
            <a:r>
              <a:rPr lang="en-US" altLang="ko-KR" dirty="0"/>
              <a:t>)</a:t>
            </a:r>
            <a:r>
              <a:rPr lang="ko-KR" altLang="en-US" dirty="0"/>
              <a:t>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src1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([1, 2, 3, 1, 2, 3],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(2, 3)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src2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([1, 2, 3, 4, 5, 6],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(2, 3)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src3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([1, 2, 1, 2, 1, 2],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(3, 2)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alpha, beta = 1.0, 1.0</a:t>
            </a:r>
          </a:p>
          <a:p>
            <a:endParaRPr lang="en-US" altLang="ko-KR" sz="1400" dirty="0">
              <a:latin typeface="ubuntu mono derivative powerline" panose="020B0509030602030204" pitchFamily="49" charset="0"/>
            </a:endParaRPr>
          </a:p>
          <a:p>
            <a:r>
              <a:rPr lang="fr-FR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fr-FR" altLang="ko-KR" sz="1400" b="0" dirty="0">
                <a:effectLst/>
                <a:latin typeface="ubuntu mono derivative powerline" panose="020B0509030602030204" pitchFamily="49" charset="0"/>
              </a:rPr>
              <a:t>(src1)</a:t>
            </a:r>
          </a:p>
          <a:p>
            <a:r>
              <a:rPr lang="fr-FR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fr-FR" altLang="ko-KR" sz="1400" b="0" dirty="0">
                <a:effectLst/>
                <a:latin typeface="ubuntu mono derivative powerline" panose="020B0509030602030204" pitchFamily="49" charset="0"/>
              </a:rPr>
              <a:t>(src2)</a:t>
            </a:r>
          </a:p>
          <a:p>
            <a:r>
              <a:rPr lang="fr-FR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fr-FR" altLang="ko-KR" sz="1400" b="0" dirty="0">
                <a:effectLst/>
                <a:latin typeface="ubuntu mono derivative powerline" panose="020B0509030602030204" pitchFamily="49" charset="0"/>
              </a:rPr>
              <a:t>(src3)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2E5D3E-F4B1-75F9-37FF-28426B93B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640" y="3217540"/>
            <a:ext cx="1381631" cy="175097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83C825-2133-9807-8B6F-255B3350EA78}"/>
              </a:ext>
            </a:extLst>
          </p:cNvPr>
          <p:cNvSpPr/>
          <p:nvPr/>
        </p:nvSpPr>
        <p:spPr>
          <a:xfrm>
            <a:off x="4039640" y="3217540"/>
            <a:ext cx="1376616" cy="5174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8DBB8CB-D638-A1F8-FAD0-426D97F1EEE3}"/>
              </a:ext>
            </a:extLst>
          </p:cNvPr>
          <p:cNvSpPr/>
          <p:nvPr/>
        </p:nvSpPr>
        <p:spPr>
          <a:xfrm>
            <a:off x="926053" y="3549685"/>
            <a:ext cx="1038478" cy="2222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5E1795F-8C89-95D2-AF02-3CE1C7544090}"/>
              </a:ext>
            </a:extLst>
          </p:cNvPr>
          <p:cNvSpPr/>
          <p:nvPr/>
        </p:nvSpPr>
        <p:spPr>
          <a:xfrm>
            <a:off x="926376" y="3771900"/>
            <a:ext cx="1038478" cy="22221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4C19FCE-FCA9-4968-89CF-35510396D000}"/>
              </a:ext>
            </a:extLst>
          </p:cNvPr>
          <p:cNvSpPr/>
          <p:nvPr/>
        </p:nvSpPr>
        <p:spPr>
          <a:xfrm>
            <a:off x="4034624" y="3737412"/>
            <a:ext cx="1388775" cy="46196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BA0534-5329-30AF-3D22-19D57F203DFA}"/>
              </a:ext>
            </a:extLst>
          </p:cNvPr>
          <p:cNvSpPr/>
          <p:nvPr/>
        </p:nvSpPr>
        <p:spPr>
          <a:xfrm>
            <a:off x="4037005" y="4204136"/>
            <a:ext cx="1388775" cy="75961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0B87229-33C8-842D-B7D2-580D7BC03511}"/>
              </a:ext>
            </a:extLst>
          </p:cNvPr>
          <p:cNvSpPr/>
          <p:nvPr/>
        </p:nvSpPr>
        <p:spPr>
          <a:xfrm>
            <a:off x="914400" y="3994116"/>
            <a:ext cx="1057275" cy="21355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07C0D2-C643-3D67-7749-AD5BC091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206" y="5109075"/>
            <a:ext cx="6687483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7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5.5.4 </a:t>
            </a:r>
            <a:r>
              <a:rPr lang="ko-KR" altLang="en-US" dirty="0" err="1"/>
              <a:t>행렬곱</a:t>
            </a:r>
            <a:r>
              <a:rPr lang="en-US" altLang="ko-KR" dirty="0"/>
              <a:t>(</a:t>
            </a:r>
            <a:r>
              <a:rPr lang="ko-KR" altLang="en-US" dirty="0"/>
              <a:t>내적</a:t>
            </a:r>
            <a:r>
              <a:rPr lang="en-US" altLang="ko-KR" dirty="0"/>
              <a:t>)</a:t>
            </a:r>
            <a:r>
              <a:rPr lang="ko-KR" altLang="en-US" dirty="0"/>
              <a:t>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dst1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(src1, src2, alpha, None, beta, flags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GEMM_1_T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(dst1)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                           </a:t>
            </a:r>
          </a:p>
          <a:p>
            <a:r>
              <a:rPr lang="en-US" altLang="ko-KR" sz="1400" dirty="0">
                <a:latin typeface="ubuntu mono derivative powerline" panose="020B0509030602030204" pitchFamily="49" charset="0"/>
              </a:rPr>
              <a:t>                            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X               =           X               = 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dst2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(src1, src2, alpha, None, beta, flags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GEMM_2_T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(dst2)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                           X               =              X            = 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dst3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(src1, src3, alpha, None, beta)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(dst3)</a:t>
            </a:r>
          </a:p>
          <a:p>
            <a:r>
              <a:rPr lang="en-US" altLang="ko-KR" sz="1400" dirty="0">
                <a:latin typeface="ubuntu mono derivative powerline" panose="020B0509030602030204" pitchFamily="49" charset="0"/>
              </a:rPr>
              <a:t>                            X            =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2E5D3E-F4B1-75F9-37FF-28426B93B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94" r="25480"/>
          <a:stretch/>
        </p:blipFill>
        <p:spPr>
          <a:xfrm>
            <a:off x="3636874" y="5002343"/>
            <a:ext cx="869494" cy="635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0D2C86-9DD5-ED1F-BF1F-EB20DC5DF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31" b="43718"/>
          <a:stretch/>
        </p:blipFill>
        <p:spPr>
          <a:xfrm>
            <a:off x="3636874" y="2727297"/>
            <a:ext cx="1163576" cy="4151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BF5DB97-4835-5C4B-E79B-F215165ADC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038"/>
          <a:stretch/>
        </p:blipFill>
        <p:spPr>
          <a:xfrm>
            <a:off x="2296645" y="2727297"/>
            <a:ext cx="1090653" cy="4141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C4CF58-EEDE-7558-2854-EEC8EFAE8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458" y="2648829"/>
            <a:ext cx="174008" cy="2118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CE99579-DB98-F9F3-7B27-78E5B63AE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31" b="43718"/>
          <a:stretch/>
        </p:blipFill>
        <p:spPr>
          <a:xfrm>
            <a:off x="3625060" y="4041481"/>
            <a:ext cx="1163576" cy="4151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8C9C4B3-81CB-ADE0-669F-D2517C828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038"/>
          <a:stretch/>
        </p:blipFill>
        <p:spPr>
          <a:xfrm>
            <a:off x="2284831" y="4041481"/>
            <a:ext cx="1090653" cy="4141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B5F87ED-F2CA-A063-3E45-245D87DAE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295" y="3935563"/>
            <a:ext cx="174008" cy="21183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2C250FE-DEF6-DA14-D4B2-784C42AA0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038"/>
          <a:stretch/>
        </p:blipFill>
        <p:spPr>
          <a:xfrm>
            <a:off x="2294852" y="5113886"/>
            <a:ext cx="1090653" cy="41414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D45A83A-46D7-730E-A40A-D853510C7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31" b="43718"/>
          <a:stretch/>
        </p:blipFill>
        <p:spPr>
          <a:xfrm>
            <a:off x="6107650" y="2727297"/>
            <a:ext cx="1163576" cy="41512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0452BC1-36A3-BA63-DA55-315703FDD9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547"/>
          <a:stretch/>
        </p:blipFill>
        <p:spPr>
          <a:xfrm>
            <a:off x="926178" y="2784491"/>
            <a:ext cx="1257474" cy="3112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008A017-1310-BD13-E5B2-2CF614D35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540" b="31836"/>
          <a:stretch/>
        </p:blipFill>
        <p:spPr>
          <a:xfrm>
            <a:off x="913332" y="4111685"/>
            <a:ext cx="1286054" cy="27373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760D776-BEE3-BB5A-D8A7-364966D499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993" r="10048" b="-1824"/>
          <a:stretch/>
        </p:blipFill>
        <p:spPr>
          <a:xfrm>
            <a:off x="908962" y="5213586"/>
            <a:ext cx="1274690" cy="28337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0894F69-D06B-CAB4-D003-A0866A602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026" y="2611008"/>
            <a:ext cx="825128" cy="64672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B27C405-89CB-4676-33DD-72AEDBA9B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882" y="2667632"/>
            <a:ext cx="1162212" cy="53347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2ABB460-4619-94F4-0BAC-346F1C053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038"/>
          <a:stretch/>
        </p:blipFill>
        <p:spPr>
          <a:xfrm>
            <a:off x="5024984" y="4006079"/>
            <a:ext cx="1090653" cy="41414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E82E3BF-1447-BCD5-42DD-5E1B0B4C3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1991" y="3900750"/>
            <a:ext cx="867933" cy="66237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EA914B5-0468-8907-5CE5-8C7CD5DB91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7882" y="4022604"/>
            <a:ext cx="989625" cy="42253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CC76E81-1E56-50C9-41A7-2E54C840AF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5006" y="5092410"/>
            <a:ext cx="956241" cy="435621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5AD4F22-D31D-8A82-76E4-D4C1D2BDB94C}"/>
              </a:ext>
            </a:extLst>
          </p:cNvPr>
          <p:cNvSpPr/>
          <p:nvPr/>
        </p:nvSpPr>
        <p:spPr>
          <a:xfrm>
            <a:off x="2259130" y="2636044"/>
            <a:ext cx="2586037" cy="60721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C991B76-5E17-4AFF-3556-8B0545572707}"/>
              </a:ext>
            </a:extLst>
          </p:cNvPr>
          <p:cNvSpPr/>
          <p:nvPr/>
        </p:nvSpPr>
        <p:spPr>
          <a:xfrm>
            <a:off x="4990425" y="2545556"/>
            <a:ext cx="2312194" cy="78343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8E9EB06-D9E5-46ED-94AF-1FE89B13CE85}"/>
              </a:ext>
            </a:extLst>
          </p:cNvPr>
          <p:cNvSpPr/>
          <p:nvPr/>
        </p:nvSpPr>
        <p:spPr>
          <a:xfrm>
            <a:off x="2268655" y="3931444"/>
            <a:ext cx="2586037" cy="60721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E4DFA17-C7F1-F137-D2B0-519EFBF14D0A}"/>
              </a:ext>
            </a:extLst>
          </p:cNvPr>
          <p:cNvSpPr/>
          <p:nvPr/>
        </p:nvSpPr>
        <p:spPr>
          <a:xfrm>
            <a:off x="4999950" y="3840956"/>
            <a:ext cx="2312194" cy="78343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5A9ADE5-0D95-7AC4-8FC1-EBBDB0632E9F}"/>
              </a:ext>
            </a:extLst>
          </p:cNvPr>
          <p:cNvSpPr/>
          <p:nvPr/>
        </p:nvSpPr>
        <p:spPr>
          <a:xfrm>
            <a:off x="2263893" y="4972051"/>
            <a:ext cx="2295526" cy="71437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00CF2A3-8140-C1C1-8E2D-ADE39DE2D21C}"/>
              </a:ext>
            </a:extLst>
          </p:cNvPr>
          <p:cNvSpPr/>
          <p:nvPr/>
        </p:nvSpPr>
        <p:spPr>
          <a:xfrm>
            <a:off x="4788018" y="5043487"/>
            <a:ext cx="1050132" cy="5429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5E429C4-FEC1-1F03-1429-7FC6993C909E}"/>
              </a:ext>
            </a:extLst>
          </p:cNvPr>
          <p:cNvSpPr/>
          <p:nvPr/>
        </p:nvSpPr>
        <p:spPr>
          <a:xfrm>
            <a:off x="7517678" y="3960472"/>
            <a:ext cx="1050132" cy="5429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95C1F95-5DF5-F3A1-8AC7-0F01A4DA214D}"/>
              </a:ext>
            </a:extLst>
          </p:cNvPr>
          <p:cNvSpPr/>
          <p:nvPr/>
        </p:nvSpPr>
        <p:spPr>
          <a:xfrm>
            <a:off x="7502476" y="2618641"/>
            <a:ext cx="1250324" cy="631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48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5.5.5 </a:t>
            </a:r>
            <a:r>
              <a:rPr lang="en-US" altLang="ko-KR" dirty="0" err="1"/>
              <a:t>gemm</a:t>
            </a:r>
            <a:r>
              <a:rPr lang="en-US" altLang="ko-KR" dirty="0"/>
              <a:t>()</a:t>
            </a:r>
            <a:r>
              <a:rPr lang="ko-KR" altLang="en-US" dirty="0"/>
              <a:t>을 이용한 회전 변환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4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dirty="0"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400" dirty="0" err="1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dirty="0" err="1">
                <a:latin typeface="ubuntu mono derivative powerline" panose="020B0509030602030204" pitchFamily="49" charset="0"/>
              </a:rPr>
              <a:t>.</a:t>
            </a:r>
            <a:r>
              <a:rPr lang="en-US" altLang="ko-KR" sz="1400" dirty="0" err="1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full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((400, 500, 3), 255,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.uint8)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pts1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([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    (250, 30), (400, 70), (350, 250), (150, 200)</a:t>
            </a:r>
          </a:p>
          <a:p>
            <a:r>
              <a:rPr lang="en-US" altLang="ko-KR" dirty="0"/>
              <a:t>    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# </a:t>
            </a:r>
            <a:r>
              <a:rPr lang="en-US" altLang="ko-KR" sz="14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left_top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right_top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right_bottom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left_bottom</a:t>
            </a:r>
            <a:endParaRPr lang="en-US" altLang="ko-KR" sz="1400" b="0" dirty="0">
              <a:solidFill>
                <a:srgbClr val="00B050"/>
              </a:solidFill>
              <a:effectLst/>
              <a:latin typeface="Ubuntu Mono derivative Powerlin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    ],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polylines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(image, [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(pts1)], True, (0, 255, 0), 2)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86D6B2-08E4-E74B-D599-F2897DF41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672" y="1345332"/>
            <a:ext cx="2564484" cy="220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5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5.5.5 </a:t>
            </a:r>
            <a:r>
              <a:rPr lang="en-US" altLang="ko-KR" dirty="0" err="1"/>
              <a:t>gemm</a:t>
            </a:r>
            <a:r>
              <a:rPr lang="en-US" altLang="ko-KR" dirty="0"/>
              <a:t>()</a:t>
            </a:r>
            <a:r>
              <a:rPr lang="ko-KR" altLang="en-US" dirty="0"/>
              <a:t>을 이용한 회전 변환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pts1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endParaRPr lang="en-US" altLang="ko-KR" sz="1400" dirty="0">
              <a:solidFill>
                <a:srgbClr val="0000FF"/>
              </a:solidFill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endParaRPr lang="en-US" altLang="ko-KR" sz="1400" b="0" dirty="0">
              <a:solidFill>
                <a:srgbClr val="0000FF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theta = 20 *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/ 180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회전할 라디안 각도 계산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rot_mat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([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        [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(theta), -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(theta)], [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(theta),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(theta)]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        ],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de-DE" altLang="ko-KR" sz="1400" b="0" dirty="0">
                <a:effectLst/>
                <a:latin typeface="ubuntu mono derivative powerline" panose="020B0509030602030204" pitchFamily="49" charset="0"/>
              </a:rPr>
              <a:t>pts2 = </a:t>
            </a:r>
            <a:r>
              <a:rPr lang="de-DE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de-DE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de-DE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de-DE" altLang="ko-KR" sz="1400" b="0" dirty="0">
                <a:effectLst/>
                <a:latin typeface="ubuntu mono derivative powerline" panose="020B0509030602030204" pitchFamily="49" charset="0"/>
              </a:rPr>
              <a:t>(pts1, rot_mat, 1.0, None, 1.0, flags = </a:t>
            </a:r>
            <a:r>
              <a:rPr lang="de-DE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de-DE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de-DE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GEMM_2_T</a:t>
            </a:r>
            <a:r>
              <a:rPr lang="de-DE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polylines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(image, [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(pts1)], True, (0, 255, 0), 2)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polylines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(image, [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(pts2)], True, (255, 0, 0), 3)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728C9AB-D5EF-4ADB-AFCA-D7E023E771E1}"/>
              </a:ext>
            </a:extLst>
          </p:cNvPr>
          <p:cNvSpPr/>
          <p:nvPr/>
        </p:nvSpPr>
        <p:spPr>
          <a:xfrm>
            <a:off x="914400" y="2641476"/>
            <a:ext cx="6465912" cy="12241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8BCCF02-70B0-263F-C403-5F6FFC3F1344}"/>
              </a:ext>
            </a:extLst>
          </p:cNvPr>
          <p:cNvSpPr/>
          <p:nvPr/>
        </p:nvSpPr>
        <p:spPr>
          <a:xfrm>
            <a:off x="948115" y="4171949"/>
            <a:ext cx="5379949" cy="2768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5010D6-AD2C-ED6E-F2B4-D6D05B289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1273324"/>
            <a:ext cx="1972729" cy="169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5.5.6 </a:t>
            </a:r>
            <a:r>
              <a:rPr lang="ko-KR" altLang="en-US" dirty="0"/>
              <a:t>회전 변환</a:t>
            </a:r>
            <a:r>
              <a:rPr lang="en-US" altLang="ko-KR" dirty="0"/>
              <a:t> + </a:t>
            </a:r>
            <a:r>
              <a:rPr lang="ko-KR" altLang="en-US" dirty="0"/>
              <a:t>평행 이동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theta = 45 *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pi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/ 180 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45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도 회전</a:t>
            </a:r>
          </a:p>
          <a:p>
            <a:br>
              <a:rPr lang="ko-KR" altLang="en-US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m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([[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-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0],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[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0],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[0, 0, 1]],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pts1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([(200, 50, 1), (400, 50, 1),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   (400, 250, 1), (200, 250, 1)],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2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pts2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(pts1, m, 1.0, None, 1.0, flags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GEMM_2_T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full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((400, 500, 3), 255,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polylines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(image, [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(pts1[:, :2])], True, (0, 255, 0), 2)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polylines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(image, [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(pts2[:, :2])], True, (255, 0, 0), 2)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09294AE-ED8B-4014-8C19-50EC3191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234" y="1345332"/>
            <a:ext cx="2539187" cy="2185117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C58FC2-8D77-56BE-952E-017DEA37664E}"/>
              </a:ext>
            </a:extLst>
          </p:cNvPr>
          <p:cNvGrpSpPr/>
          <p:nvPr/>
        </p:nvGrpSpPr>
        <p:grpSpPr>
          <a:xfrm>
            <a:off x="5652120" y="1983276"/>
            <a:ext cx="1800200" cy="1162256"/>
            <a:chOff x="5652120" y="1983276"/>
            <a:chExt cx="1800200" cy="1162256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3761F33-855F-861D-A3C6-47A0E8A68D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2120" y="2281436"/>
              <a:ext cx="1800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0D49B6E-0FA6-9888-3D15-AEE33D3335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2120" y="2281436"/>
              <a:ext cx="828092" cy="8640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EC3BF6-E3CF-C6A9-6FB8-2BF068E376D9}"/>
                </a:ext>
              </a:extLst>
            </p:cNvPr>
            <p:cNvSpPr txBox="1"/>
            <p:nvPr/>
          </p:nvSpPr>
          <p:spPr>
            <a:xfrm>
              <a:off x="5907234" y="1983276"/>
              <a:ext cx="7473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45</a:t>
              </a:r>
              <a:r>
                <a:rPr lang="ko-KR" altLang="en-US" sz="1000" b="1" dirty="0">
                  <a:solidFill>
                    <a:srgbClr val="FF0000"/>
                  </a:solidFill>
                </a:rPr>
                <a:t>도 회전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00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CF88CAF-F4F6-0B3B-12EF-2019B40C3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781" y="1399788"/>
            <a:ext cx="2539187" cy="218511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5.5.6 </a:t>
            </a:r>
            <a:r>
              <a:rPr lang="ko-KR" altLang="en-US" dirty="0"/>
              <a:t>회전 변환</a:t>
            </a:r>
            <a:r>
              <a:rPr lang="en-US" altLang="ko-KR" dirty="0"/>
              <a:t> + </a:t>
            </a:r>
            <a:r>
              <a:rPr lang="ko-KR" altLang="en-US" dirty="0"/>
              <a:t>평행 이동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pts1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([(200, 50, 1), (400, 50, 1),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   (400, 250, 1), (200, 250, 1)],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2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delta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 (pts1[2] - pts1[0])//2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  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시작좌표와 종료좌표 차분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//2</a:t>
            </a:r>
            <a:endParaRPr lang="ko-KR" altLang="en-US" sz="12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center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 pts1[0] + delta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        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중심 좌표 계산</a:t>
            </a:r>
          </a:p>
          <a:p>
            <a:endParaRPr lang="en-US" altLang="ko-KR" sz="1200" dirty="0">
              <a:latin typeface="ubuntu mono derivative powerline" panose="020B0509030602030204" pitchFamily="49" charset="0"/>
            </a:endParaRPr>
          </a:p>
          <a:p>
            <a:endParaRPr lang="en-US" altLang="ko-KR" sz="12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pts2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(pts1, m, 1.0, None, 1.0, flags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GEMM_2_T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delta2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 (pts2[2] - pts2[0])//2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 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시작좌표와 종료좌표 차분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//2</a:t>
            </a:r>
            <a:endParaRPr lang="ko-KR" altLang="en-US" sz="12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center2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 pts2[0] + delta2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      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중심 좌표 계산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t1 = center[0] - center2[0]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t2 = center[1] - center2[1]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m2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([[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-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t1],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[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t2],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[0, 0, 1]],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200" b="0" dirty="0">
              <a:solidFill>
                <a:srgbClr val="D4D4D4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pts3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gemm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(pts1, m2, 1.0, None, 1.0, flags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GEMM_2_T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polylines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[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np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int32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(pts3[:, :2])], True, (0, 0, 255), 2)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9AB526-60D8-6192-8682-0472FF4BF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780" y="1395545"/>
            <a:ext cx="2539187" cy="2198467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EEE49589-ECD1-1D06-7F1D-DF6AF9623D19}"/>
              </a:ext>
            </a:extLst>
          </p:cNvPr>
          <p:cNvGrpSpPr/>
          <p:nvPr/>
        </p:nvGrpSpPr>
        <p:grpSpPr>
          <a:xfrm>
            <a:off x="6707785" y="2315827"/>
            <a:ext cx="981360" cy="828000"/>
            <a:chOff x="6707785" y="2315827"/>
            <a:chExt cx="981360" cy="82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4063641-A55D-A2AC-3A6E-03854F860276}"/>
                    </a:ext>
                  </a:extLst>
                </p14:cNvPr>
                <p14:cNvContentPartPr/>
                <p14:nvPr/>
              </p14:nvContentPartPr>
              <p14:xfrm>
                <a:off x="7688785" y="2315827"/>
                <a:ext cx="360" cy="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4063641-A55D-A2AC-3A6E-03854F86027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79785" y="23068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DFE2A7A-965A-03CA-1619-62CFF954F944}"/>
                    </a:ext>
                  </a:extLst>
                </p14:cNvPr>
                <p14:cNvContentPartPr/>
                <p14:nvPr/>
              </p14:nvContentPartPr>
              <p14:xfrm>
                <a:off x="6707785" y="3143467"/>
                <a:ext cx="36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DFE2A7A-965A-03CA-1619-62CFF954F94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98785" y="313446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7C6A1FE-32B6-85E6-12C6-BEBFA632BA25}"/>
              </a:ext>
            </a:extLst>
          </p:cNvPr>
          <p:cNvGrpSpPr/>
          <p:nvPr/>
        </p:nvGrpSpPr>
        <p:grpSpPr>
          <a:xfrm>
            <a:off x="4745536" y="3817632"/>
            <a:ext cx="3870112" cy="1706868"/>
            <a:chOff x="4745536" y="3817632"/>
            <a:chExt cx="3870112" cy="170686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2B5FED3-98A1-9236-065E-41EB93045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0232" y="4767638"/>
              <a:ext cx="1797968" cy="734536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1163414-2803-F6FF-5087-AA8D2B7D6DEB}"/>
                </a:ext>
              </a:extLst>
            </p:cNvPr>
            <p:cNvSpPr/>
            <p:nvPr/>
          </p:nvSpPr>
          <p:spPr>
            <a:xfrm>
              <a:off x="4745536" y="5352911"/>
              <a:ext cx="1050600" cy="17158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61BF258-7258-A8F1-62B0-3E302B5B4099}"/>
                </a:ext>
              </a:extLst>
            </p:cNvPr>
            <p:cNvGrpSpPr/>
            <p:nvPr/>
          </p:nvGrpSpPr>
          <p:grpSpPr>
            <a:xfrm>
              <a:off x="5148064" y="3817632"/>
              <a:ext cx="3467584" cy="1632156"/>
              <a:chOff x="5148064" y="3817632"/>
              <a:chExt cx="3467584" cy="1632156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45C0AFB8-A9B7-CEFC-45FF-4807721F2EEA}"/>
                  </a:ext>
                </a:extLst>
              </p:cNvPr>
              <p:cNvGrpSpPr/>
              <p:nvPr/>
            </p:nvGrpSpPr>
            <p:grpSpPr>
              <a:xfrm>
                <a:off x="5148064" y="3817632"/>
                <a:ext cx="3467584" cy="857257"/>
                <a:chOff x="5148064" y="3817632"/>
                <a:chExt cx="3467584" cy="857257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1F951BDB-BFB0-5ACE-0DDD-5F74B94203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48064" y="4081636"/>
                  <a:ext cx="3467584" cy="543001"/>
                </a:xfrm>
                <a:prstGeom prst="rect">
                  <a:avLst/>
                </a:prstGeom>
              </p:spPr>
            </p:pic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434E259F-722D-87BA-BBCE-9377D5DD7D04}"/>
                    </a:ext>
                  </a:extLst>
                </p:cNvPr>
                <p:cNvSpPr/>
                <p:nvPr/>
              </p:nvSpPr>
              <p:spPr>
                <a:xfrm>
                  <a:off x="7465576" y="4081636"/>
                  <a:ext cx="817420" cy="17666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1FB5F294-E6BE-D832-290E-CD9D5FFB8695}"/>
                    </a:ext>
                  </a:extLst>
                </p:cNvPr>
                <p:cNvSpPr/>
                <p:nvPr/>
              </p:nvSpPr>
              <p:spPr>
                <a:xfrm>
                  <a:off x="7471138" y="4267408"/>
                  <a:ext cx="817420" cy="184452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AB534CD-BAA0-A6E6-6702-B1A2B5FC64DE}"/>
                    </a:ext>
                  </a:extLst>
                </p:cNvPr>
                <p:cNvSpPr txBox="1"/>
                <p:nvPr/>
              </p:nvSpPr>
              <p:spPr>
                <a:xfrm>
                  <a:off x="7965356" y="3817632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rgbClr val="FF0000"/>
                      </a:solidFill>
                      <a:latin typeface="Ubuntu Mono derivative Powerlin" panose="020B0509030602030204" pitchFamily="49" charset="0"/>
                    </a:rPr>
                    <a:t>t1</a:t>
                  </a:r>
                  <a:endParaRPr lang="ko-KR" altLang="en-US" sz="1200" b="1" dirty="0">
                    <a:solidFill>
                      <a:srgbClr val="FF0000"/>
                    </a:solidFill>
                    <a:latin typeface="Ubuntu Mono derivative Powerlin" panose="020B0509030602030204" pitchFamily="49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94BCC81-2C9B-F8DC-1A8E-7025442C2744}"/>
                    </a:ext>
                  </a:extLst>
                </p:cNvPr>
                <p:cNvSpPr txBox="1"/>
                <p:nvPr/>
              </p:nvSpPr>
              <p:spPr>
                <a:xfrm>
                  <a:off x="7987468" y="4397890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rgbClr val="FF0000"/>
                      </a:solidFill>
                      <a:latin typeface="Ubuntu Mono derivative Powerlin" panose="020B0509030602030204" pitchFamily="49" charset="0"/>
                    </a:rPr>
                    <a:t>t2</a:t>
                  </a:r>
                  <a:endParaRPr lang="ko-KR" altLang="en-US" sz="1200" b="1" dirty="0">
                    <a:solidFill>
                      <a:srgbClr val="FF0000"/>
                    </a:solidFill>
                    <a:latin typeface="Ubuntu Mono derivative Powerlin" panose="020B0509030602030204" pitchFamily="49" charset="0"/>
                  </a:endParaRPr>
                </a:p>
              </p:txBody>
            </p:sp>
          </p:grp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1AE33259-FEFA-C864-4301-4711363A3BEC}"/>
                  </a:ext>
                </a:extLst>
              </p:cNvPr>
              <p:cNvCxnSpPr/>
              <p:nvPr/>
            </p:nvCxnSpPr>
            <p:spPr>
              <a:xfrm flipH="1">
                <a:off x="5292080" y="4624637"/>
                <a:ext cx="1008112" cy="70936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171EFF98-7C6B-DACB-B1AD-DA7E940D9D9B}"/>
                  </a:ext>
                </a:extLst>
              </p:cNvPr>
              <p:cNvCxnSpPr>
                <a:endCxn id="28" idx="1"/>
              </p:cNvCxnSpPr>
              <p:nvPr/>
            </p:nvCxnSpPr>
            <p:spPr>
              <a:xfrm flipV="1">
                <a:off x="5796136" y="5134906"/>
                <a:ext cx="864096" cy="31488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383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6</a:t>
            </a:r>
            <a:br>
              <a:rPr lang="en-US" altLang="ko-KR" b="1" dirty="0"/>
            </a:br>
            <a:r>
              <a:rPr lang="ko-KR" altLang="en-US" dirty="0"/>
              <a:t>화소 처리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363891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6.1 </a:t>
            </a:r>
            <a:r>
              <a:rPr lang="ko-KR" altLang="en-US" dirty="0"/>
              <a:t>영상 화소의 접근</a:t>
            </a:r>
            <a:endParaRPr lang="en-US" altLang="ko-KR" dirty="0"/>
          </a:p>
          <a:p>
            <a:pPr lvl="1"/>
            <a:r>
              <a:rPr lang="en-US" altLang="ko-KR" dirty="0"/>
              <a:t>6.1.1 </a:t>
            </a:r>
            <a:r>
              <a:rPr lang="ko-KR" altLang="en-US" dirty="0"/>
              <a:t>화소</a:t>
            </a:r>
            <a:r>
              <a:rPr lang="en-US" altLang="ko-KR" dirty="0"/>
              <a:t>(</a:t>
            </a:r>
            <a:r>
              <a:rPr lang="ko-KR" altLang="en-US" dirty="0"/>
              <a:t>행렬 원소</a:t>
            </a:r>
            <a:r>
              <a:rPr lang="en-US" altLang="ko-KR" dirty="0"/>
              <a:t>) </a:t>
            </a:r>
            <a:r>
              <a:rPr lang="ko-KR" altLang="en-US" dirty="0"/>
              <a:t>접근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35472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</a:p>
          <a:p>
            <a:endParaRPr lang="en-US" altLang="ko-KR" sz="12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직접 접근 방법</a:t>
            </a:r>
            <a:endParaRPr lang="en-US" altLang="ko-KR" sz="12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00B0F0"/>
                </a:solidFill>
                <a:effectLst/>
                <a:latin typeface="ubuntu mono derivative powerline" panose="020B0509030602030204" pitchFamily="49" charset="0"/>
              </a:rPr>
              <a:t>mat_access1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(mat):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for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in range(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mat.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[0]):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for j in range(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mat.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[1]):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k = mat[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j]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mat[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j] = k * 2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mat1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(10).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(2, 5)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"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원소 처리 전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: \n{mat1}\n")</a:t>
            </a:r>
          </a:p>
          <a:p>
            <a:r>
              <a:rPr lang="en-US" altLang="ko-KR" sz="1200" b="0" dirty="0">
                <a:solidFill>
                  <a:srgbClr val="00B0F0"/>
                </a:solidFill>
                <a:effectLst/>
                <a:latin typeface="ubuntu mono derivative powerline" panose="020B0509030602030204" pitchFamily="49" charset="0"/>
              </a:rPr>
              <a:t>mat_access1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(mat1)</a:t>
            </a: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"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원소 처리 후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: \n{mat1}\n")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65AAAA-B4C2-30D2-9F23-CA626FB9B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524" y="3678294"/>
            <a:ext cx="1368152" cy="118326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8D43414-3960-BFFA-B71E-7958963902BD}"/>
              </a:ext>
            </a:extLst>
          </p:cNvPr>
          <p:cNvSpPr/>
          <p:nvPr/>
        </p:nvSpPr>
        <p:spPr>
          <a:xfrm>
            <a:off x="5687412" y="1993404"/>
            <a:ext cx="327555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</a:p>
          <a:p>
            <a:endParaRPr lang="en-US" altLang="ko-KR" sz="12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# item, itemset </a:t>
            </a:r>
            <a:r>
              <a:rPr lang="ko-KR" altLang="en-US" sz="12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방법</a:t>
            </a:r>
            <a:endParaRPr lang="en-US" altLang="ko-KR" sz="1200" dirty="0">
              <a:solidFill>
                <a:srgbClr val="00B050"/>
              </a:solidFill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00B0F0"/>
                </a:solidFill>
                <a:effectLst/>
                <a:latin typeface="ubuntu mono derivative powerline" panose="020B0509030602030204" pitchFamily="49" charset="0"/>
              </a:rPr>
              <a:t>mat_access2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(mat):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for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in range(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mat.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[0]):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for j in range(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mat.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[1]):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k =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mat.</a:t>
            </a:r>
            <a:r>
              <a:rPr lang="en-US" altLang="ko-KR" sz="1200" dirty="0" err="1">
                <a:latin typeface="ubuntu mono derivative powerline" panose="020B0509030602030204" pitchFamily="49" charset="0"/>
              </a:rPr>
              <a:t>item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(</a:t>
            </a:r>
            <a:r>
              <a:rPr lang="en-US" altLang="ko-KR" sz="1200" dirty="0" err="1">
                <a:latin typeface="ubuntu mono derivative powerline" panose="020B0509030602030204" pitchFamily="49" charset="0"/>
              </a:rPr>
              <a:t>i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, j)</a:t>
            </a:r>
            <a:endParaRPr lang="en-US" altLang="ko-KR" sz="12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mat.itemset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((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j), k * 2)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mat2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(10).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(2, 5)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"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원소 처리 전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: \n{mat2}\n")</a:t>
            </a:r>
          </a:p>
          <a:p>
            <a:r>
              <a:rPr lang="en-US" altLang="ko-KR" sz="1200" b="0" dirty="0">
                <a:solidFill>
                  <a:srgbClr val="00B0F0"/>
                </a:solidFill>
                <a:effectLst/>
                <a:latin typeface="ubuntu mono derivative powerline" panose="020B0509030602030204" pitchFamily="49" charset="0"/>
              </a:rPr>
              <a:t>mat_access2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(mat2)</a:t>
            </a: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"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원소 처리 후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: \n{mat2}\n")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6CCA2C0-A03A-16ED-A269-67D166D67EA3}"/>
              </a:ext>
            </a:extLst>
          </p:cNvPr>
          <p:cNvSpPr/>
          <p:nvPr/>
        </p:nvSpPr>
        <p:spPr>
          <a:xfrm>
            <a:off x="1835696" y="3145532"/>
            <a:ext cx="1074365" cy="198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BF5C32D-346A-783D-C7DB-C02123124819}"/>
              </a:ext>
            </a:extLst>
          </p:cNvPr>
          <p:cNvSpPr/>
          <p:nvPr/>
        </p:nvSpPr>
        <p:spPr>
          <a:xfrm>
            <a:off x="6618721" y="3134615"/>
            <a:ext cx="1464041" cy="20928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82FD27C-0831-C389-0124-512AFCD33F3B}"/>
              </a:ext>
            </a:extLst>
          </p:cNvPr>
          <p:cNvSpPr/>
          <p:nvPr/>
        </p:nvSpPr>
        <p:spPr>
          <a:xfrm>
            <a:off x="1835695" y="3343901"/>
            <a:ext cx="1388066" cy="194435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DB6B042-454A-B2B1-7843-1BFA9A42DA38}"/>
              </a:ext>
            </a:extLst>
          </p:cNvPr>
          <p:cNvSpPr/>
          <p:nvPr/>
        </p:nvSpPr>
        <p:spPr>
          <a:xfrm>
            <a:off x="6614271" y="3347209"/>
            <a:ext cx="2075865" cy="198369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69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2" grpId="0" animBg="1"/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 </a:t>
            </a:r>
            <a:r>
              <a:rPr lang="ko-KR" altLang="en-US" dirty="0"/>
              <a:t>화소 밝기 변화</a:t>
            </a:r>
            <a:endParaRPr lang="en-US" altLang="ko-KR" dirty="0"/>
          </a:p>
          <a:p>
            <a:pPr lvl="1"/>
            <a:r>
              <a:rPr lang="en-US" altLang="ko-KR" dirty="0"/>
              <a:t>6.2.2 </a:t>
            </a:r>
            <a:r>
              <a:rPr lang="ko-KR" altLang="en-US" dirty="0"/>
              <a:t>영상의 화소 표현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700830" y="1995454"/>
            <a:ext cx="79928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pyplot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COLOR_BGR2GRAY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cmap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='gray')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axis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('off')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show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C28A59-71A6-04AC-9F8C-D05155DB0CFA}"/>
              </a:ext>
            </a:extLst>
          </p:cNvPr>
          <p:cNvSpPr/>
          <p:nvPr/>
        </p:nvSpPr>
        <p:spPr>
          <a:xfrm>
            <a:off x="5724128" y="6384398"/>
            <a:ext cx="358196" cy="79996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BA4F6EC-4DD6-C883-EE47-FAC06CE60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323" y="3268643"/>
            <a:ext cx="2704277" cy="230832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9944396-E115-14C3-D308-5E7ADFE97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46" t="29426" r="30908" b="26486"/>
          <a:stretch/>
        </p:blipFill>
        <p:spPr>
          <a:xfrm>
            <a:off x="5404005" y="2240224"/>
            <a:ext cx="1584176" cy="108012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E657EF8-3430-6F0C-1E9F-5A7E8193B349}"/>
              </a:ext>
            </a:extLst>
          </p:cNvPr>
          <p:cNvSpPr/>
          <p:nvPr/>
        </p:nvSpPr>
        <p:spPr>
          <a:xfrm>
            <a:off x="3237759" y="3740938"/>
            <a:ext cx="186235" cy="1168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79044C4-C62E-E925-BD32-49D66E52A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328" y="2637389"/>
            <a:ext cx="771633" cy="285790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55702AC-C8C8-D8DB-0364-77E634011D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46" t="29426" r="30908" b="26486"/>
          <a:stretch/>
        </p:blipFill>
        <p:spPr>
          <a:xfrm>
            <a:off x="5404005" y="3857834"/>
            <a:ext cx="1584176" cy="108012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86280F0E-0C9F-2F2B-A6DF-A78A40734EE5}"/>
              </a:ext>
            </a:extLst>
          </p:cNvPr>
          <p:cNvSpPr/>
          <p:nvPr/>
        </p:nvSpPr>
        <p:spPr>
          <a:xfrm>
            <a:off x="5364088" y="2209428"/>
            <a:ext cx="45719" cy="4571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82D9190-8725-D8BB-CC92-3DFC3CB66B68}"/>
              </a:ext>
            </a:extLst>
          </p:cNvPr>
          <p:cNvSpPr/>
          <p:nvPr/>
        </p:nvSpPr>
        <p:spPr>
          <a:xfrm>
            <a:off x="6974553" y="4932384"/>
            <a:ext cx="45719" cy="4571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099E52C-4B65-C982-0441-F56E48B2490C}"/>
              </a:ext>
            </a:extLst>
          </p:cNvPr>
          <p:cNvCxnSpPr>
            <a:cxnSpLocks/>
            <a:stCxn id="26" idx="7"/>
            <a:endCxn id="22" idx="0"/>
          </p:cNvCxnSpPr>
          <p:nvPr/>
        </p:nvCxnSpPr>
        <p:spPr>
          <a:xfrm rot="16200000" flipH="1">
            <a:off x="6445995" y="1173240"/>
            <a:ext cx="421266" cy="2507033"/>
          </a:xfrm>
          <a:prstGeom prst="bentConnector3">
            <a:avLst>
              <a:gd name="adj1" fmla="val -55854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DC68B237-FD08-4A61-267C-2EC9D0DC0310}"/>
              </a:ext>
            </a:extLst>
          </p:cNvPr>
          <p:cNvCxnSpPr>
            <a:cxnSpLocks/>
            <a:stCxn id="27" idx="5"/>
            <a:endCxn id="35" idx="2"/>
          </p:cNvCxnSpPr>
          <p:nvPr/>
        </p:nvCxnSpPr>
        <p:spPr>
          <a:xfrm rot="5400000" flipH="1" flipV="1">
            <a:off x="7248932" y="4310196"/>
            <a:ext cx="425856" cy="896567"/>
          </a:xfrm>
          <a:prstGeom prst="bentConnector3">
            <a:avLst>
              <a:gd name="adj1" fmla="val -55252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CDB5C07E-FFBC-104A-FF5F-5D6C9E90E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801" y="4250236"/>
            <a:ext cx="790685" cy="295316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34274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ret, masks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threshold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150, 255,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THRESH_BINARY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('mask', masks)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masks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.split(masks)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('mask0', masks[0])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파랑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B)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('mask1', masks[1])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노랑의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G)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('mask2', masks[2])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노랑의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R)</a:t>
            </a:r>
          </a:p>
          <a:p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노란색은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 G B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기준으로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과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G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로 만들 수 있다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.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(0)</a:t>
            </a:r>
            <a:endParaRPr lang="ko-KR" altLang="en-US" sz="1400" b="0" dirty="0"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1026" name="Picture 2" descr="RGB - 내위키">
            <a:extLst>
              <a:ext uri="{FF2B5EF4-FFF2-40B4-BE49-F238E27FC236}">
                <a16:creationId xmlns:a16="http://schemas.microsoft.com/office/drawing/2014/main" id="{C6BE1576-32FC-5BED-99CA-2403E72DD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740214"/>
            <a:ext cx="1389078" cy="151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277021-6349-64BE-5A25-8BC4B059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991679"/>
            <a:ext cx="1340757" cy="16421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BDA907-9E1A-4C06-34E4-303C8CA35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419" y="3991677"/>
            <a:ext cx="1340758" cy="16421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AF7CB5-7B4B-0D43-1AFB-8FE9E03AC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167" y="3991676"/>
            <a:ext cx="1340759" cy="16421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01F8E3-AAB9-D610-A51A-0B3A0A447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051" y="3991675"/>
            <a:ext cx="1340757" cy="16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99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 </a:t>
            </a:r>
            <a:r>
              <a:rPr lang="ko-KR" altLang="en-US" dirty="0"/>
              <a:t>화소 밝기 변화</a:t>
            </a:r>
            <a:endParaRPr lang="en-US" altLang="ko-KR" dirty="0"/>
          </a:p>
          <a:p>
            <a:pPr lvl="1"/>
            <a:r>
              <a:rPr lang="en-US" altLang="ko-KR" dirty="0"/>
              <a:t>6.2.2 </a:t>
            </a:r>
            <a:r>
              <a:rPr lang="ko-KR" altLang="en-US" dirty="0"/>
              <a:t>영상의 화소 표현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700830" y="1995454"/>
            <a:ext cx="79928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...</a:t>
            </a:r>
          </a:p>
          <a:p>
            <a:r>
              <a:rPr lang="es-ES" altLang="ko-KR" sz="1200" dirty="0">
                <a:latin typeface="Ubuntu Mono derivative Powerlin" panose="020B0509030602030204" pitchFamily="49" charset="0"/>
              </a:rPr>
              <a:t>(x1, y1), (x2, y2) = (276, 25), (317, 51)</a:t>
            </a:r>
          </a:p>
          <a:p>
            <a:r>
              <a:rPr lang="es-ES" altLang="ko-KR" sz="1200" dirty="0">
                <a:latin typeface="Ubuntu Mono derivative Powerlin" panose="020B0509030602030204" pitchFamily="49" charset="0"/>
              </a:rPr>
              <a:t>(x, y), (w, h) = (276, 25), (x2-x1, y2-y1)</a:t>
            </a:r>
          </a:p>
          <a:p>
            <a:endParaRPr lang="en-US" altLang="ko-KR" sz="1200" dirty="0">
              <a:solidFill>
                <a:srgbClr val="0000FF"/>
              </a:solidFill>
              <a:latin typeface="Ubuntu Mono derivative Powerlin" panose="020B0509030602030204" pitchFamily="49" charset="0"/>
            </a:endParaRPr>
          </a:p>
          <a:p>
            <a:r>
              <a:rPr lang="en-US" altLang="ko-KR" sz="1200" dirty="0" err="1">
                <a:latin typeface="Ubuntu Mono derivative Powerlin" panose="020B0509030602030204" pitchFamily="49" charset="0"/>
              </a:rPr>
              <a:t>roi_img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= image[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y:y+h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, x:x+w]</a:t>
            </a:r>
          </a:p>
          <a:p>
            <a:endParaRPr lang="en-US" altLang="ko-KR" sz="1200" dirty="0"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for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row 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in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roi_img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: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    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for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p 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in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row: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        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print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("%4d" % p , end=' ')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    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print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()</a:t>
            </a:r>
          </a:p>
          <a:p>
            <a:endParaRPr lang="en-US" altLang="ko-KR" sz="1200" dirty="0">
              <a:latin typeface="Ubuntu Mono derivative Powerlin" panose="020B0509030602030204" pitchFamily="49" charset="0"/>
            </a:endParaRPr>
          </a:p>
          <a:p>
            <a:br>
              <a:rPr lang="en-US" altLang="ko-KR" sz="1200" dirty="0">
                <a:latin typeface="Ubuntu Mono derivative Powerlin" panose="020B0509030602030204" pitchFamily="49" charset="0"/>
              </a:rPr>
            </a:b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rectangle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(x, y, w, h), 255, 1)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...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DAC95AD-86BF-2EB7-028B-559C6335E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635" y="1663025"/>
            <a:ext cx="2490914" cy="152885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0EE5D1D-261B-C6E5-C3D8-C36AF6B0B4A1}"/>
              </a:ext>
            </a:extLst>
          </p:cNvPr>
          <p:cNvGrpSpPr/>
          <p:nvPr/>
        </p:nvGrpSpPr>
        <p:grpSpPr>
          <a:xfrm>
            <a:off x="720591" y="3156207"/>
            <a:ext cx="8305649" cy="2061706"/>
            <a:chOff x="720591" y="3156207"/>
            <a:chExt cx="8305649" cy="206170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5783807-3FDA-078B-7222-A0E6CC3A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7943" y="3799086"/>
              <a:ext cx="4958297" cy="1418827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98E624F-D5BD-06FE-B936-7C03CEB54301}"/>
                </a:ext>
              </a:extLst>
            </p:cNvPr>
            <p:cNvSpPr/>
            <p:nvPr/>
          </p:nvSpPr>
          <p:spPr>
            <a:xfrm>
              <a:off x="720591" y="3156207"/>
              <a:ext cx="2671679" cy="794966"/>
            </a:xfrm>
            <a:prstGeom prst="roundRect">
              <a:avLst>
                <a:gd name="adj" fmla="val 7887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7C877B60-25A9-4D80-19F3-A591C135F95F}"/>
                </a:ext>
              </a:extLst>
            </p:cNvPr>
            <p:cNvCxnSpPr>
              <a:cxnSpLocks/>
              <a:stCxn id="30" idx="2"/>
              <a:endCxn id="29" idx="1"/>
            </p:cNvCxnSpPr>
            <p:nvPr/>
          </p:nvCxnSpPr>
          <p:spPr>
            <a:xfrm rot="16200000" flipH="1">
              <a:off x="2783524" y="3224080"/>
              <a:ext cx="557327" cy="2011512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DACEB0A9-7089-0AF1-68D4-523B8AC1A26A}"/>
                </a:ext>
              </a:extLst>
            </p:cNvPr>
            <p:cNvCxnSpPr>
              <a:cxnSpLocks/>
              <a:stCxn id="35" idx="2"/>
              <a:endCxn id="29" idx="0"/>
            </p:cNvCxnSpPr>
            <p:nvPr/>
          </p:nvCxnSpPr>
          <p:spPr>
            <a:xfrm>
              <a:off x="6547092" y="3191880"/>
              <a:ext cx="0" cy="60720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671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 </a:t>
            </a:r>
            <a:r>
              <a:rPr lang="ko-KR" altLang="en-US" dirty="0"/>
              <a:t>화소 밝기 변화</a:t>
            </a:r>
            <a:endParaRPr lang="en-US" altLang="ko-KR" dirty="0"/>
          </a:p>
          <a:p>
            <a:pPr lvl="1"/>
            <a:r>
              <a:rPr lang="en-US" altLang="ko-KR" dirty="0"/>
              <a:t>6.2.2 </a:t>
            </a:r>
            <a:r>
              <a:rPr lang="ko-KR" altLang="en-US" dirty="0"/>
              <a:t>영상의 화소 표현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700830" y="1995454"/>
            <a:ext cx="799288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...</a:t>
            </a:r>
            <a:br>
              <a:rPr lang="en-US" altLang="ko-KR" sz="1200" dirty="0">
                <a:latin typeface="Ubuntu Mono derivative Powerlin" panose="020B0509030602030204" pitchFamily="49" charset="0"/>
              </a:rPr>
            </a:b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rectangle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(x, y, w, h), 255, 1)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figure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figsize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= (10, 4))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subplot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(1, 2, 1)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axis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('off')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cmap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='gray')</a:t>
            </a:r>
          </a:p>
          <a:p>
            <a:br>
              <a:rPr lang="en-US" altLang="ko-KR" sz="1200" dirty="0">
                <a:latin typeface="Ubuntu Mono derivative Powerlin" panose="020B0509030602030204" pitchFamily="49" charset="0"/>
              </a:rPr>
            </a:br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subplot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(1, 2, 2)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axis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('off’)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roi_img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, 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cmap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='gray')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show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29D65D-7FC3-8A99-A4FD-01C9AE5EC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121" y="2694088"/>
            <a:ext cx="5652120" cy="263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3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 </a:t>
            </a:r>
            <a:r>
              <a:rPr lang="ko-KR" altLang="en-US" dirty="0"/>
              <a:t>화소 밝기 변화</a:t>
            </a:r>
            <a:endParaRPr lang="en-US" altLang="ko-KR" dirty="0"/>
          </a:p>
          <a:p>
            <a:pPr lvl="1"/>
            <a:r>
              <a:rPr lang="en-US" altLang="ko-KR" dirty="0"/>
              <a:t>6.2.3 </a:t>
            </a:r>
            <a:r>
              <a:rPr lang="ko-KR" altLang="en-US" dirty="0"/>
              <a:t>영상 밝기의 가감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700830" y="1995454"/>
            <a:ext cx="79928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CC9B00"/>
                </a:solidFill>
                <a:latin typeface="Ubuntu Mono derivative Powerlin" panose="020B0509030602030204" pitchFamily="49" charset="0"/>
              </a:rPr>
              <a:t>import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</a:t>
            </a:r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matplotlib.pyplot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</a:t>
            </a:r>
            <a:r>
              <a:rPr lang="en-US" altLang="ko-KR" sz="1200" dirty="0">
                <a:solidFill>
                  <a:srgbClr val="CC9B00"/>
                </a:solidFill>
                <a:latin typeface="Ubuntu Mono derivative Powerlin" panose="020B0509030602030204" pitchFamily="49" charset="0"/>
              </a:rPr>
              <a:t>as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</a:t>
            </a:r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,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</a:p>
          <a:p>
            <a:br>
              <a:rPr lang="en-US" altLang="ko-KR" sz="1200" dirty="0">
                <a:latin typeface="Ubuntu Mono derivative Powerlin" panose="020B0509030602030204" pitchFamily="49" charset="0"/>
              </a:rPr>
            </a:br>
            <a:r>
              <a:rPr lang="en-US" altLang="ko-KR" sz="1200" dirty="0">
                <a:latin typeface="Ubuntu Mono derivative Powerlin" panose="020B0509030602030204" pitchFamily="49" charset="0"/>
              </a:rPr>
              <a:t>image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imread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(‘</a:t>
            </a:r>
            <a:r>
              <a:rPr lang="ko-KR" altLang="en-US" sz="1200" dirty="0">
                <a:latin typeface="Ubuntu Mono derivative Powerlin" panose="020B0509030602030204" pitchFamily="49" charset="0"/>
              </a:rPr>
              <a:t>이미지 경로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’,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IMREAD_COLOR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)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image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cvtColor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COLOR_BGR2GRAY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)</a:t>
            </a:r>
          </a:p>
          <a:p>
            <a:br>
              <a:rPr lang="en-US" altLang="ko-KR" sz="1200" dirty="0">
                <a:latin typeface="Ubuntu Mono derivative Powerlin" panose="020B0509030602030204" pitchFamily="49" charset="0"/>
              </a:rPr>
            </a:br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figure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figsize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=(5, 4))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title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origin_image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')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axis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('off')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cmap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='gray')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show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E4CE18-668F-0A06-4E30-0660D10D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890169"/>
            <a:ext cx="3854374" cy="359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5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 </a:t>
            </a:r>
            <a:r>
              <a:rPr lang="ko-KR" altLang="en-US" dirty="0"/>
              <a:t>화소 밝기 변화</a:t>
            </a:r>
            <a:endParaRPr lang="en-US" altLang="ko-KR" dirty="0"/>
          </a:p>
          <a:p>
            <a:pPr lvl="1"/>
            <a:r>
              <a:rPr lang="en-US" altLang="ko-KR" dirty="0"/>
              <a:t>6.2.3 </a:t>
            </a:r>
            <a:r>
              <a:rPr lang="ko-KR" altLang="en-US" dirty="0"/>
              <a:t>영상 밝기의 가감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700830" y="1995454"/>
            <a:ext cx="799288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...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image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cvtColor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COLOR_BGR2GRAY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)</a:t>
            </a:r>
          </a:p>
          <a:p>
            <a:endParaRPr lang="en-US" altLang="ko-KR" sz="1200" dirty="0"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# </a:t>
            </a:r>
            <a:r>
              <a:rPr lang="en-US" altLang="ko-KR" sz="12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opencv</a:t>
            </a:r>
            <a:r>
              <a:rPr lang="ko-KR" altLang="en-US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함수 이용</a:t>
            </a:r>
            <a:r>
              <a:rPr lang="en-US" altLang="ko-KR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(saturation </a:t>
            </a:r>
            <a:r>
              <a:rPr lang="ko-KR" altLang="en-US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방식</a:t>
            </a:r>
            <a:r>
              <a:rPr lang="en-US" altLang="ko-KR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)</a:t>
            </a:r>
            <a:endParaRPr lang="ko-KR" altLang="en-US" sz="1200" dirty="0">
              <a:solidFill>
                <a:srgbClr val="00B050"/>
              </a:solidFill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dst1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add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100)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dst2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subtract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100)</a:t>
            </a:r>
          </a:p>
          <a:p>
            <a:br>
              <a:rPr lang="en-US" altLang="ko-KR" sz="1200" dirty="0">
                <a:latin typeface="Ubuntu Mono derivative Powerlin" panose="020B0509030602030204" pitchFamily="49" charset="0"/>
              </a:rPr>
            </a:br>
            <a:r>
              <a:rPr lang="en-US" altLang="ko-KR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# </a:t>
            </a:r>
            <a:r>
              <a:rPr lang="en-US" altLang="ko-KR" sz="12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numpy</a:t>
            </a:r>
            <a:r>
              <a:rPr lang="ko-KR" altLang="en-US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함수 이용</a:t>
            </a:r>
            <a:r>
              <a:rPr lang="en-US" altLang="ko-KR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(modulo </a:t>
            </a:r>
            <a:r>
              <a:rPr lang="ko-KR" altLang="en-US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방식</a:t>
            </a:r>
            <a:r>
              <a:rPr lang="en-US" altLang="ko-KR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)</a:t>
            </a:r>
            <a:endParaRPr lang="ko-KR" altLang="en-US" sz="1200" dirty="0">
              <a:solidFill>
                <a:srgbClr val="00B050"/>
              </a:solidFill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dst3 = image + 100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dst4 = image - 100</a:t>
            </a:r>
          </a:p>
          <a:p>
            <a:br>
              <a:rPr lang="en-US" altLang="ko-KR" sz="1200" dirty="0">
                <a:latin typeface="Ubuntu Mono derivative Powerlin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titles = ['dst1', 'dst2', 'dst3', 'dst4']</a:t>
            </a:r>
          </a:p>
          <a:p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=(10, 8))</a:t>
            </a: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idx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title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enumerate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(titles):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(2, 2, idx+1)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(title),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9E7099-9A22-0493-E81E-176D96E03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111078"/>
            <a:ext cx="4023425" cy="348536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0BDE87D-E226-AE25-7C87-065C34625040}"/>
              </a:ext>
            </a:extLst>
          </p:cNvPr>
          <p:cNvSpPr/>
          <p:nvPr/>
        </p:nvSpPr>
        <p:spPr>
          <a:xfrm>
            <a:off x="5312676" y="2534464"/>
            <a:ext cx="3314793" cy="1151057"/>
          </a:xfrm>
          <a:prstGeom prst="roundRect">
            <a:avLst>
              <a:gd name="adj" fmla="val 880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D8E56A-7C41-96A9-F588-88326F62368B}"/>
              </a:ext>
            </a:extLst>
          </p:cNvPr>
          <p:cNvSpPr txBox="1"/>
          <p:nvPr/>
        </p:nvSpPr>
        <p:spPr>
          <a:xfrm>
            <a:off x="5220072" y="2243740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Ubuntu Mono derivative Powerlin" panose="020B0509030602030204" pitchFamily="49" charset="0"/>
              </a:rPr>
              <a:t>OpenCV </a:t>
            </a:r>
            <a:r>
              <a:rPr lang="ko-KR" altLang="en-US" sz="1200" b="1" dirty="0">
                <a:solidFill>
                  <a:srgbClr val="FF0000"/>
                </a:solidFill>
                <a:latin typeface="Ubuntu Mono derivative Powerlin" panose="020B0509030602030204" pitchFamily="49" charset="0"/>
              </a:rPr>
              <a:t>함수 이용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C7053C2-1648-57D0-04E3-8F2599933538}"/>
              </a:ext>
            </a:extLst>
          </p:cNvPr>
          <p:cNvSpPr/>
          <p:nvPr/>
        </p:nvSpPr>
        <p:spPr>
          <a:xfrm>
            <a:off x="5312676" y="3876021"/>
            <a:ext cx="3314793" cy="1264492"/>
          </a:xfrm>
          <a:prstGeom prst="roundRect">
            <a:avLst>
              <a:gd name="adj" fmla="val 880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F3A79D-1F8D-3FE7-6347-88FEF19E4083}"/>
              </a:ext>
            </a:extLst>
          </p:cNvPr>
          <p:cNvSpPr txBox="1"/>
          <p:nvPr/>
        </p:nvSpPr>
        <p:spPr>
          <a:xfrm>
            <a:off x="5220072" y="5136485"/>
            <a:ext cx="132600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numpy</a:t>
            </a:r>
            <a:r>
              <a:rPr lang="en-US" altLang="ko-KR" sz="1200" b="1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 </a:t>
            </a:r>
            <a:r>
              <a:rPr lang="ko-KR" altLang="en-US" sz="1200" b="1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함수 이용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A587A2-EE9D-229F-D753-93481CA250E9}"/>
              </a:ext>
            </a:extLst>
          </p:cNvPr>
          <p:cNvSpPr txBox="1"/>
          <p:nvPr/>
        </p:nvSpPr>
        <p:spPr>
          <a:xfrm>
            <a:off x="5289848" y="1084901"/>
            <a:ext cx="2378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Ubuntu Mono derivative Powerlin" panose="020B0509030602030204" pitchFamily="49" charset="0"/>
              </a:rPr>
              <a:t>Saturation</a:t>
            </a:r>
            <a:r>
              <a:rPr lang="ko-KR" altLang="en-US" sz="1200" dirty="0">
                <a:solidFill>
                  <a:srgbClr val="FF0000"/>
                </a:solidFill>
                <a:latin typeface="Ubuntu Mono derivative Powerlin" panose="020B0509030602030204" pitchFamily="49" charset="0"/>
              </a:rPr>
              <a:t> 방식</a:t>
            </a:r>
            <a:endParaRPr lang="en-US" altLang="ko-KR" sz="1200" dirty="0">
              <a:solidFill>
                <a:srgbClr val="FF0000"/>
              </a:solidFill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250 + 100 = 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Ubuntu Mono derivative Powerlin" panose="020B0509030602030204" pitchFamily="49" charset="0"/>
              </a:rPr>
              <a:t>350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-&gt; </a:t>
            </a:r>
            <a:r>
              <a:rPr lang="en-US" altLang="ko-KR" sz="1200" dirty="0">
                <a:solidFill>
                  <a:srgbClr val="FF0000"/>
                </a:solidFill>
                <a:latin typeface="Ubuntu Mono derivative Powerlin" panose="020B0509030602030204" pitchFamily="49" charset="0"/>
              </a:rPr>
              <a:t>255</a:t>
            </a:r>
          </a:p>
          <a:p>
            <a:endParaRPr lang="en-US" altLang="ko-KR" sz="1200" dirty="0"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Modulo</a:t>
            </a:r>
            <a:r>
              <a:rPr lang="ko-KR" altLang="en-US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 방식</a:t>
            </a:r>
            <a:endParaRPr lang="en-US" altLang="ko-KR" sz="1200" dirty="0">
              <a:solidFill>
                <a:srgbClr val="0000FF"/>
              </a:solidFill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250 + 100 = </a:t>
            </a:r>
            <a:r>
              <a:rPr lang="en-US" altLang="ko-KR" sz="1200" dirty="0">
                <a:solidFill>
                  <a:srgbClr val="00B0F0"/>
                </a:solidFill>
                <a:latin typeface="Ubuntu Mono derivative Powerlin" panose="020B0509030602030204" pitchFamily="49" charset="0"/>
              </a:rPr>
              <a:t>350 % 256 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-&gt; 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104</a:t>
            </a:r>
            <a:endParaRPr lang="ko-KR" altLang="en-US" sz="1200" dirty="0">
              <a:solidFill>
                <a:srgbClr val="0000FF"/>
              </a:solidFill>
              <a:latin typeface="Ubuntu Mono derivative Powerlin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3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 animBg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 </a:t>
            </a:r>
            <a:r>
              <a:rPr lang="ko-KR" altLang="en-US" dirty="0"/>
              <a:t>화소 밝기 변화</a:t>
            </a:r>
            <a:endParaRPr lang="en-US" altLang="ko-KR" dirty="0"/>
          </a:p>
          <a:p>
            <a:pPr lvl="1"/>
            <a:r>
              <a:rPr lang="en-US" altLang="ko-KR" dirty="0"/>
              <a:t>6.2.4 </a:t>
            </a:r>
            <a:r>
              <a:rPr lang="ko-KR" altLang="en-US" dirty="0"/>
              <a:t>트랙바를 이용한 행렬 곱연산을 통한 영상 합성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700830" y="1995454"/>
            <a:ext cx="799288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image1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이미지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1 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경로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’,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image2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이미지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2 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경로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사이즈 조정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image1 = image1[:image2.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[0], :image2.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[1]]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('image1', image1)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('image2', image2)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5387B3-29EB-63BC-AA77-334EF520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216" y="3068607"/>
            <a:ext cx="3834343" cy="210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5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 </a:t>
            </a:r>
            <a:r>
              <a:rPr lang="ko-KR" altLang="en-US" dirty="0"/>
              <a:t>화소 밝기 변화</a:t>
            </a:r>
            <a:endParaRPr lang="en-US" altLang="ko-KR" dirty="0"/>
          </a:p>
          <a:p>
            <a:pPr lvl="1"/>
            <a:r>
              <a:rPr lang="en-US" altLang="ko-KR" dirty="0"/>
              <a:t>6.2.4 </a:t>
            </a:r>
            <a:r>
              <a:rPr lang="ko-KR" altLang="en-US" dirty="0"/>
              <a:t>트랙바를 이용한 행렬 곱연산을 통한 영상 합성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700830" y="1995454"/>
            <a:ext cx="799288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image1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이미지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1 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경로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’,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image2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이미지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2 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경로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onChange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(x):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pass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namedWindow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('image',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WINDOW_AUTOSIZE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createTrackbar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('alpha', 'image', 0, 10,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onChange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createTrackbar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('beta', 'image', 0, 10,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onChange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while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True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alpha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getTrackbarPos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('alpha', 'image') / 10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beta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getTrackbarPos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('beta', 'image') / 10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mul_img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addWeighted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(image1, alpha, image2, beta, 0)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('image',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mul_img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(1)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B3017D-361B-74EB-3E7E-E2417E8A9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2209428"/>
            <a:ext cx="2225963" cy="29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4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(masks[0], masks[1])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1AB995-37D7-3111-F8D8-307919768A62}"/>
              </a:ext>
            </a:extLst>
          </p:cNvPr>
          <p:cNvSpPr/>
          <p:nvPr/>
        </p:nvSpPr>
        <p:spPr>
          <a:xfrm>
            <a:off x="683568" y="2552518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(masks[2],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('fg_mask2',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6A0EDD-8B33-1939-67AD-06C549E75D9F}"/>
              </a:ext>
            </a:extLst>
          </p:cNvPr>
          <p:cNvSpPr/>
          <p:nvPr/>
        </p:nvSpPr>
        <p:spPr>
          <a:xfrm>
            <a:off x="683568" y="314070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bitwise_not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35B53E-1148-0773-484A-DAD618A3C9FD}"/>
              </a:ext>
            </a:extLst>
          </p:cNvPr>
          <p:cNvGrpSpPr/>
          <p:nvPr/>
        </p:nvGrpSpPr>
        <p:grpSpPr>
          <a:xfrm>
            <a:off x="686326" y="3856718"/>
            <a:ext cx="3117324" cy="1642375"/>
            <a:chOff x="902384" y="3841320"/>
            <a:chExt cx="3117324" cy="164237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BBDA907-9E1A-4C06-34E4-303C8CA35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384" y="3841320"/>
              <a:ext cx="1340758" cy="164216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EAF7CB5-7B4B-0D43-1AFB-8FE9E03AC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8949" y="3841525"/>
              <a:ext cx="1340759" cy="16421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F026F9-2A4A-516C-078F-A0C4916B55AD}"/>
                </a:ext>
              </a:extLst>
            </p:cNvPr>
            <p:cNvSpPr txBox="1"/>
            <p:nvPr/>
          </p:nvSpPr>
          <p:spPr>
            <a:xfrm>
              <a:off x="2317029" y="44777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F9DF450-A538-6529-FDED-909682A9991E}"/>
              </a:ext>
            </a:extLst>
          </p:cNvPr>
          <p:cNvGrpSpPr/>
          <p:nvPr/>
        </p:nvGrpSpPr>
        <p:grpSpPr>
          <a:xfrm>
            <a:off x="3879881" y="3856718"/>
            <a:ext cx="1698403" cy="1642169"/>
            <a:chOff x="4095939" y="3841320"/>
            <a:chExt cx="1698403" cy="164216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A119F61-5D69-FBA9-8708-666C4081D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3584" y="3841320"/>
              <a:ext cx="1340758" cy="164216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B72A1C-6515-9D41-E4F5-27C2967774D4}"/>
                </a:ext>
              </a:extLst>
            </p:cNvPr>
            <p:cNvSpPr txBox="1"/>
            <p:nvPr/>
          </p:nvSpPr>
          <p:spPr>
            <a:xfrm>
              <a:off x="4095939" y="44777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B828D5-D3E3-835F-9101-448F2EBD8A48}"/>
              </a:ext>
            </a:extLst>
          </p:cNvPr>
          <p:cNvGrpSpPr/>
          <p:nvPr/>
        </p:nvGrpSpPr>
        <p:grpSpPr>
          <a:xfrm>
            <a:off x="5652120" y="3863200"/>
            <a:ext cx="1682934" cy="1620289"/>
            <a:chOff x="5652120" y="3863200"/>
            <a:chExt cx="1682934" cy="162028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201F8E3-AAB9-D610-A51A-0B3A0A44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2160" y="3863200"/>
              <a:ext cx="1322894" cy="162028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D23A1E-3340-04CE-6F34-88F082E222B0}"/>
                </a:ext>
              </a:extLst>
            </p:cNvPr>
            <p:cNvSpPr txBox="1"/>
            <p:nvPr/>
          </p:nvSpPr>
          <p:spPr>
            <a:xfrm>
              <a:off x="5652120" y="448867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C8DDFC-6783-7A86-9772-2D89D03312B4}"/>
              </a:ext>
            </a:extLst>
          </p:cNvPr>
          <p:cNvGrpSpPr/>
          <p:nvPr/>
        </p:nvGrpSpPr>
        <p:grpSpPr>
          <a:xfrm>
            <a:off x="7404529" y="3863199"/>
            <a:ext cx="1686434" cy="1620290"/>
            <a:chOff x="7404529" y="3863199"/>
            <a:chExt cx="1686434" cy="162029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499AA1B-794C-60C7-9B1B-2697822A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8068" y="3863199"/>
              <a:ext cx="1322895" cy="162029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5B7E03-22A6-EAF8-2C71-A6AFC88796E6}"/>
                </a:ext>
              </a:extLst>
            </p:cNvPr>
            <p:cNvSpPr txBox="1"/>
            <p:nvPr/>
          </p:nvSpPr>
          <p:spPr>
            <a:xfrm>
              <a:off x="7404529" y="448867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b="1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AFD1773-46D1-F37A-065F-2AA08412160B}"/>
              </a:ext>
            </a:extLst>
          </p:cNvPr>
          <p:cNvGrpSpPr/>
          <p:nvPr/>
        </p:nvGrpSpPr>
        <p:grpSpPr>
          <a:xfrm>
            <a:off x="7768068" y="1628503"/>
            <a:ext cx="1332640" cy="2100385"/>
            <a:chOff x="7768068" y="1628503"/>
            <a:chExt cx="1332640" cy="210038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A40A56F-6C9B-8534-5891-9897FE12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8068" y="1628503"/>
              <a:ext cx="1332640" cy="1632226"/>
            </a:xfrm>
            <a:prstGeom prst="rect">
              <a:avLst/>
            </a:prstGeom>
          </p:spPr>
        </p:pic>
        <p:sp>
          <p:nvSpPr>
            <p:cNvPr id="25" name="화살표: 아래쪽 24">
              <a:extLst>
                <a:ext uri="{FF2B5EF4-FFF2-40B4-BE49-F238E27FC236}">
                  <a16:creationId xmlns:a16="http://schemas.microsoft.com/office/drawing/2014/main" id="{11A570BB-0DAF-9D3F-7369-6CCE03CB873E}"/>
                </a:ext>
              </a:extLst>
            </p:cNvPr>
            <p:cNvSpPr/>
            <p:nvPr/>
          </p:nvSpPr>
          <p:spPr>
            <a:xfrm rot="10800000">
              <a:off x="8321503" y="3368848"/>
              <a:ext cx="216024" cy="360040"/>
            </a:xfrm>
            <a:prstGeom prst="downArrow">
              <a:avLst>
                <a:gd name="adj1" fmla="val 41026"/>
                <a:gd name="adj2" fmla="val 61367"/>
              </a:avLst>
            </a:prstGeom>
            <a:solidFill>
              <a:srgbClr val="FFFF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49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관심영역 지정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중심 좌표 구하기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4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(H, W), (h, w) =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[:2],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[:2]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x, y = (W-w)//2, (H-h)//2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y:y+h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x:x+w]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0CF4850-70D6-1239-959D-FA4F59A0C967}"/>
              </a:ext>
            </a:extLst>
          </p:cNvPr>
          <p:cNvGrpSpPr/>
          <p:nvPr/>
        </p:nvGrpSpPr>
        <p:grpSpPr>
          <a:xfrm>
            <a:off x="1763688" y="3241883"/>
            <a:ext cx="5326360" cy="2209139"/>
            <a:chOff x="1763688" y="3241883"/>
            <a:chExt cx="5326360" cy="220913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A90032-0094-E925-F002-D3F23160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3688" y="3241883"/>
              <a:ext cx="3096344" cy="2209139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773F84-D226-395C-0450-EA749B230965}"/>
                </a:ext>
              </a:extLst>
            </p:cNvPr>
            <p:cNvSpPr/>
            <p:nvPr/>
          </p:nvSpPr>
          <p:spPr>
            <a:xfrm>
              <a:off x="2771800" y="3734990"/>
              <a:ext cx="1125830" cy="1263359"/>
            </a:xfrm>
            <a:prstGeom prst="roundRect">
              <a:avLst>
                <a:gd name="adj" fmla="val 8489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BCC7EFB-1EF1-88BF-E7E2-05C83C8B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7920" y="3587215"/>
              <a:ext cx="1152128" cy="1411134"/>
            </a:xfrm>
            <a:prstGeom prst="rect">
              <a:avLst/>
            </a:prstGeom>
          </p:spPr>
        </p:pic>
        <p:sp>
          <p:nvSpPr>
            <p:cNvPr id="28" name="화살표: 아래쪽 27">
              <a:extLst>
                <a:ext uri="{FF2B5EF4-FFF2-40B4-BE49-F238E27FC236}">
                  <a16:creationId xmlns:a16="http://schemas.microsoft.com/office/drawing/2014/main" id="{30D7C7BC-1266-6B0F-4D22-C8C07C844672}"/>
                </a:ext>
              </a:extLst>
            </p:cNvPr>
            <p:cNvSpPr/>
            <p:nvPr/>
          </p:nvSpPr>
          <p:spPr>
            <a:xfrm rot="16200000">
              <a:off x="5290964" y="4166432"/>
              <a:ext cx="216024" cy="360040"/>
            </a:xfrm>
            <a:prstGeom prst="downArrow">
              <a:avLst>
                <a:gd name="adj1" fmla="val 41026"/>
                <a:gd name="adj2" fmla="val 61367"/>
              </a:avLst>
            </a:prstGeom>
            <a:solidFill>
              <a:srgbClr val="FFFF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8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foreground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bitwise_and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icon_img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, 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icon_img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, mask=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fg_pass_mask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('foreground', foreground)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1AB995-37D7-3111-F8D8-307919768A62}"/>
              </a:ext>
            </a:extLst>
          </p:cNvPr>
          <p:cNvSpPr/>
          <p:nvPr/>
        </p:nvSpPr>
        <p:spPr>
          <a:xfrm>
            <a:off x="683568" y="2552518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Ubuntu Mono derivative Powerlin" panose="020B0509030602030204" pitchFamily="49" charset="0"/>
              </a:rPr>
              <a:t>background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bitwise_and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roi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roi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mask=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bg_pass_mask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('background', background)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6A0EDD-8B33-1939-67AD-06C549E75D9F}"/>
              </a:ext>
            </a:extLst>
          </p:cNvPr>
          <p:cNvSpPr/>
          <p:nvPr/>
        </p:nvSpPr>
        <p:spPr>
          <a:xfrm>
            <a:off x="683568" y="314070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add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(background, foreground)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',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56C8A-9051-AFFD-78AE-B126EFEA4DEE}"/>
              </a:ext>
            </a:extLst>
          </p:cNvPr>
          <p:cNvSpPr/>
          <p:nvPr/>
        </p:nvSpPr>
        <p:spPr>
          <a:xfrm>
            <a:off x="691858" y="3693644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Ubuntu Mono derivative Powerlin" panose="020B0509030602030204" pitchFamily="49" charset="0"/>
              </a:rPr>
              <a:t>bg_img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[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y:y+h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x:x+w] =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endParaRPr lang="en-US" altLang="ko-KR" sz="1400" dirty="0">
              <a:latin typeface="Ubuntu Mono derivative Powerlin" panose="020B0509030602030204" pitchFamily="49" charset="0"/>
            </a:endParaRP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origin_img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',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bg_img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26CA8D-EBC5-8F3E-93E7-B189E1B4D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216862"/>
            <a:ext cx="1183002" cy="1448948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0FA494F8-AA27-8267-F5F2-9FA780CAD02F}"/>
              </a:ext>
            </a:extLst>
          </p:cNvPr>
          <p:cNvGrpSpPr/>
          <p:nvPr/>
        </p:nvGrpSpPr>
        <p:grpSpPr>
          <a:xfrm>
            <a:off x="755576" y="4216862"/>
            <a:ext cx="4539231" cy="1448950"/>
            <a:chOff x="755576" y="4216862"/>
            <a:chExt cx="4539231" cy="144895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9B43B10-8333-5BAC-11A0-67E03CF01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4216864"/>
              <a:ext cx="1183002" cy="144894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2E68B78-39ED-DEE5-054E-B213836D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7744" y="4216864"/>
              <a:ext cx="1183002" cy="1448948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BBFDC2E-97D0-4CA3-053D-51936D97E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9912" y="4216862"/>
              <a:ext cx="1183003" cy="144894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4452E4-955A-DDEC-4328-72BFCFEFBF89}"/>
                </a:ext>
              </a:extLst>
            </p:cNvPr>
            <p:cNvSpPr txBox="1"/>
            <p:nvPr/>
          </p:nvSpPr>
          <p:spPr>
            <a:xfrm>
              <a:off x="1959144" y="4756670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sz="14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B872CD-A8BB-3F64-9BB5-141D811A1177}"/>
                </a:ext>
              </a:extLst>
            </p:cNvPr>
            <p:cNvSpPr txBox="1"/>
            <p:nvPr/>
          </p:nvSpPr>
          <p:spPr>
            <a:xfrm>
              <a:off x="3457647" y="4756670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5A68C6-D52A-BD9C-E915-96BC9316BBB6}"/>
                </a:ext>
              </a:extLst>
            </p:cNvPr>
            <p:cNvSpPr txBox="1"/>
            <p:nvPr/>
          </p:nvSpPr>
          <p:spPr>
            <a:xfrm>
              <a:off x="5006775" y="4787447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=</a:t>
              </a:r>
              <a:endParaRPr lang="ko-KR" altLang="en-US" b="1" dirty="0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29B2DD5C-D352-A3AB-1FFA-C03D4ED0B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8" y="4187966"/>
            <a:ext cx="5853214" cy="1501948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F78530F3-B898-7606-752E-BC654809EAAF}"/>
              </a:ext>
            </a:extLst>
          </p:cNvPr>
          <p:cNvGrpSpPr/>
          <p:nvPr/>
        </p:nvGrpSpPr>
        <p:grpSpPr>
          <a:xfrm>
            <a:off x="755576" y="4216860"/>
            <a:ext cx="4536504" cy="1448950"/>
            <a:chOff x="755576" y="4216860"/>
            <a:chExt cx="4536504" cy="144895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A3EDE2-EDC2-2506-E086-A9D26D799238}"/>
                </a:ext>
              </a:extLst>
            </p:cNvPr>
            <p:cNvSpPr txBox="1"/>
            <p:nvPr/>
          </p:nvSpPr>
          <p:spPr>
            <a:xfrm>
              <a:off x="1956417" y="4741299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sz="1400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48A07B-5622-30C7-437F-A896C6CD8D3A}"/>
                </a:ext>
              </a:extLst>
            </p:cNvPr>
            <p:cNvSpPr txBox="1"/>
            <p:nvPr/>
          </p:nvSpPr>
          <p:spPr>
            <a:xfrm>
              <a:off x="3454920" y="4741299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99C87BE-8A2B-8603-2F02-99FCD08195F0}"/>
                </a:ext>
              </a:extLst>
            </p:cNvPr>
            <p:cNvSpPr txBox="1"/>
            <p:nvPr/>
          </p:nvSpPr>
          <p:spPr>
            <a:xfrm>
              <a:off x="5004048" y="4772076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=</a:t>
              </a:r>
              <a:endParaRPr lang="ko-KR" altLang="en-US" b="1" dirty="0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C490713-5F66-1399-1D4E-89F063B4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576" y="4216861"/>
              <a:ext cx="1183003" cy="1448949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65E0E79-FA5E-DC5F-8BE6-D3D15DE26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1409" y="4216861"/>
              <a:ext cx="1183003" cy="1448949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3C47E51-EB87-EA8D-C8E8-D997BA50F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66345" y="4216860"/>
              <a:ext cx="1183004" cy="1448950"/>
            </a:xfrm>
            <a:prstGeom prst="rect">
              <a:avLst/>
            </a:prstGeom>
          </p:spPr>
        </p:pic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200B37CA-BD6A-A603-5D7E-EA98D6CE59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8407" y="4216860"/>
            <a:ext cx="1183003" cy="144894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6065C54-646F-DD53-2F89-60C923B7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8" y="4194025"/>
            <a:ext cx="5853214" cy="1501948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6CD61850-23A3-55E8-27DF-D4FA3C88F850}"/>
              </a:ext>
            </a:extLst>
          </p:cNvPr>
          <p:cNvGrpSpPr/>
          <p:nvPr/>
        </p:nvGrpSpPr>
        <p:grpSpPr>
          <a:xfrm>
            <a:off x="817346" y="4245758"/>
            <a:ext cx="2905661" cy="1401085"/>
            <a:chOff x="817346" y="4245758"/>
            <a:chExt cx="2905661" cy="140108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F5A819D-3591-1E2B-8D95-2AF159463ED0}"/>
                </a:ext>
              </a:extLst>
            </p:cNvPr>
            <p:cNvSpPr txBox="1"/>
            <p:nvPr/>
          </p:nvSpPr>
          <p:spPr>
            <a:xfrm>
              <a:off x="1961270" y="474129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0BDA50A-33CF-F67F-062B-4E63FDF53C80}"/>
                </a:ext>
              </a:extLst>
            </p:cNvPr>
            <p:cNvSpPr txBox="1"/>
            <p:nvPr/>
          </p:nvSpPr>
          <p:spPr>
            <a:xfrm>
              <a:off x="3434975" y="476163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sz="2400" b="1" dirty="0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B4CE6E2-102F-E94E-B19D-C6AEFD37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7346" y="4245759"/>
              <a:ext cx="1143923" cy="1401084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FDC7036-E4AD-0D62-C9E4-72A1BE625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77484" y="4245758"/>
              <a:ext cx="1143924" cy="1401085"/>
            </a:xfrm>
            <a:prstGeom prst="rect">
              <a:avLst/>
            </a:prstGeom>
          </p:spPr>
        </p:pic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D777F1B9-C4E8-D3D5-B11C-E4B736082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2952" y="4245758"/>
            <a:ext cx="1141799" cy="139848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5F8FA21-5616-BCC9-4FF9-50E4A7E56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34" y="4183525"/>
            <a:ext cx="5853214" cy="1501948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82B57527-FEB8-D376-1553-5F483F593FBB}"/>
              </a:ext>
            </a:extLst>
          </p:cNvPr>
          <p:cNvGrpSpPr/>
          <p:nvPr/>
        </p:nvGrpSpPr>
        <p:grpSpPr>
          <a:xfrm>
            <a:off x="4195237" y="3241413"/>
            <a:ext cx="4687908" cy="2209139"/>
            <a:chOff x="4195237" y="3241413"/>
            <a:chExt cx="4687908" cy="2209139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9A5E635-E762-9BBD-3BE6-952B28598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95237" y="3241413"/>
              <a:ext cx="3096344" cy="2209139"/>
            </a:xfrm>
            <a:prstGeom prst="rect">
              <a:avLst/>
            </a:prstGeom>
          </p:spPr>
        </p:pic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8FCE68F4-5CEB-6904-4F5B-643D09310F80}"/>
                </a:ext>
              </a:extLst>
            </p:cNvPr>
            <p:cNvSpPr/>
            <p:nvPr/>
          </p:nvSpPr>
          <p:spPr>
            <a:xfrm>
              <a:off x="5203349" y="3734520"/>
              <a:ext cx="1125830" cy="1263359"/>
            </a:xfrm>
            <a:prstGeom prst="roundRect">
              <a:avLst>
                <a:gd name="adj" fmla="val 8489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2C6F166-3640-0F5E-3E90-CDCF9BF6D5AF}"/>
                </a:ext>
              </a:extLst>
            </p:cNvPr>
            <p:cNvSpPr txBox="1"/>
            <p:nvPr/>
          </p:nvSpPr>
          <p:spPr>
            <a:xfrm>
              <a:off x="7308135" y="4161316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3CC0926-5D17-F071-C130-02CF278AA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23665" y="3594889"/>
              <a:ext cx="1259480" cy="1542619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7E9A52E-B814-0768-3712-8DB1F74F6AAA}"/>
              </a:ext>
            </a:extLst>
          </p:cNvPr>
          <p:cNvGrpSpPr/>
          <p:nvPr/>
        </p:nvGrpSpPr>
        <p:grpSpPr>
          <a:xfrm>
            <a:off x="4115058" y="2976005"/>
            <a:ext cx="4964833" cy="2636544"/>
            <a:chOff x="4127001" y="2982150"/>
            <a:chExt cx="4964833" cy="2636544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A9993125-78CE-1F67-08D8-4E39BD029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27001" y="2982150"/>
              <a:ext cx="4964833" cy="2636544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B7FE951-72E3-711D-CFCF-F996C06E4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11846" y="2991623"/>
              <a:ext cx="3329702" cy="2523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3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1568278" y="2929508"/>
            <a:ext cx="33636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우측 사진과 같이 어두운 곳에서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촬영한 사진을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latin typeface="ubuntu mono derivative powerline" panose="020B0509030602030204" pitchFamily="49" charset="0"/>
              </a:rPr>
              <a:t>밝게 변경하여</a:t>
            </a:r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latin typeface="ubuntu mono derivative powerline" panose="020B0509030602030204" pitchFamily="49" charset="0"/>
              </a:rPr>
              <a:t>화질을 개선해보자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.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5D625C-3EC8-09C6-F69C-77482DEB2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777380"/>
            <a:ext cx="3224782" cy="31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11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01316"/>
            <a:ext cx="8229600" cy="4127500"/>
          </a:xfrm>
        </p:spPr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최소값과 최대값 가져오기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ratio = 255 / 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round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((image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* ratio).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('uint8')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B6A1EA-B334-3C98-6252-2FF72D8BA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306" y="1258430"/>
            <a:ext cx="1960888" cy="20520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24BC41-C4D3-3311-EEC5-CC60FCB9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05" y="3462131"/>
            <a:ext cx="1960889" cy="205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1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원본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수정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}’)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CFED0A-BBCF-25B4-600A-368937CD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657700"/>
            <a:ext cx="3038899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22 강의-영상처리">
  <a:themeElements>
    <a:clrScheme name="황토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황토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황토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2 강의-영상처리" id="{DA96F01B-16FD-43E6-A0E4-9BCD541D58C4}" vid="{0DDB9571-2880-46FF-9D67-65A468349C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11938</TotalTime>
  <Words>4264</Words>
  <Application>Microsoft Office PowerPoint</Application>
  <PresentationFormat>화면 슬라이드 쇼(16:10)</PresentationFormat>
  <Paragraphs>465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HY중고딕</vt:lpstr>
      <vt:lpstr>맑은 고딕</vt:lpstr>
      <vt:lpstr>휴먼엑스포</vt:lpstr>
      <vt:lpstr>Bahnschrift SemiBold</vt:lpstr>
      <vt:lpstr>Broadway</vt:lpstr>
      <vt:lpstr>Times New Roman</vt:lpstr>
      <vt:lpstr>Ubuntu Mono derivative Powerlin</vt:lpstr>
      <vt:lpstr>ubuntu mono derivative powerline</vt:lpstr>
      <vt:lpstr>Wingdings</vt:lpstr>
      <vt:lpstr>2022 강의-영상처리</vt:lpstr>
      <vt:lpstr>CHAPTER 05 기본 배열 연산 함수 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CHAPTER 6 화소 처리</vt:lpstr>
      <vt:lpstr>6. 화소 처리</vt:lpstr>
      <vt:lpstr>6. 화소 처리</vt:lpstr>
      <vt:lpstr>6. 화소 처리</vt:lpstr>
      <vt:lpstr>6. 화소 처리</vt:lpstr>
      <vt:lpstr>6. 화소 처리</vt:lpstr>
      <vt:lpstr>6. 화소 처리</vt:lpstr>
      <vt:lpstr>6. 화소 처리</vt:lpstr>
      <vt:lpstr>6. 화소 처리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Kim Chan</cp:lastModifiedBy>
  <cp:revision>456</cp:revision>
  <cp:lastPrinted>2022-09-13T07:27:14Z</cp:lastPrinted>
  <dcterms:created xsi:type="dcterms:W3CDTF">2017-02-21T08:17:22Z</dcterms:created>
  <dcterms:modified xsi:type="dcterms:W3CDTF">2022-10-31T00:07:55Z</dcterms:modified>
</cp:coreProperties>
</file>